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5"/>
  </p:notesMasterIdLst>
  <p:sldIdLst>
    <p:sldId id="256" r:id="rId2"/>
    <p:sldId id="258" r:id="rId3"/>
    <p:sldId id="259" r:id="rId4"/>
    <p:sldId id="260" r:id="rId5"/>
    <p:sldId id="321" r:id="rId6"/>
    <p:sldId id="263" r:id="rId7"/>
    <p:sldId id="264" r:id="rId8"/>
    <p:sldId id="265" r:id="rId9"/>
    <p:sldId id="308" r:id="rId10"/>
    <p:sldId id="309" r:id="rId11"/>
    <p:sldId id="310" r:id="rId12"/>
    <p:sldId id="315" r:id="rId13"/>
    <p:sldId id="311" r:id="rId14"/>
    <p:sldId id="312" r:id="rId15"/>
    <p:sldId id="313" r:id="rId16"/>
    <p:sldId id="314" r:id="rId17"/>
    <p:sldId id="266" r:id="rId18"/>
    <p:sldId id="316" r:id="rId19"/>
    <p:sldId id="317" r:id="rId20"/>
    <p:sldId id="320" r:id="rId21"/>
    <p:sldId id="318" r:id="rId22"/>
    <p:sldId id="272" r:id="rId23"/>
    <p:sldId id="286" r:id="rId24"/>
  </p:sldIdLst>
  <p:sldSz cx="9144000" cy="5143500" type="screen16x9"/>
  <p:notesSz cx="6858000" cy="9144000"/>
  <p:embeddedFontLst>
    <p:embeddedFont>
      <p:font typeface="Bebas Neue" panose="020B0606020202050201" pitchFamily="34" charset="0"/>
      <p:regular r:id="rId26"/>
    </p:embeddedFont>
    <p:embeddedFont>
      <p:font typeface="DM Sans" pitchFamily="2" charset="0"/>
      <p:regular r:id="rId27"/>
      <p:bold r:id="rId28"/>
      <p:italic r:id="rId29"/>
      <p:boldItalic r:id="rId30"/>
    </p:embeddedFont>
    <p:embeddedFont>
      <p:font typeface="Lato" panose="020F05020202040302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D79939-6C56-4703-81E3-F227D33C2982}">
  <a:tblStyle styleId="{35D79939-6C56-4703-81E3-F227D33C29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54" y="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bf6e7f012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bf6e7f012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486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93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826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732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739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360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1bf6e7f0122_4_3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1bf6e7f0122_4_3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296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142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45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308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1bf6e7f0122_4_4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1bf6e7f0122_4_4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1c193e386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1c193e386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1bf6e7f0122_4_4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1bf6e7f0122_4_4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1bf6e7f0122_4_3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1bf6e7f0122_4_3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363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1bf6e7f0122_4_3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1bf6e7f0122_4_3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354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78700" y="-128575"/>
            <a:ext cx="10471775" cy="5443500"/>
            <a:chOff x="-878700" y="-128575"/>
            <a:chExt cx="10471775" cy="5443500"/>
          </a:xfrm>
        </p:grpSpPr>
        <p:sp>
          <p:nvSpPr>
            <p:cNvPr id="10" name="Google Shape;10;p2"/>
            <p:cNvSpPr/>
            <p:nvPr/>
          </p:nvSpPr>
          <p:spPr>
            <a:xfrm>
              <a:off x="44023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0" y="6675"/>
            <a:ext cx="9144000" cy="5130175"/>
            <a:chOff x="0" y="6675"/>
            <a:chExt cx="9144000" cy="5130175"/>
          </a:xfrm>
        </p:grpSpPr>
        <p:sp>
          <p:nvSpPr>
            <p:cNvPr id="14" name="Google Shape;14;p2"/>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715100" y="1118100"/>
            <a:ext cx="4378800" cy="2180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715100" y="3615925"/>
            <a:ext cx="43788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65"/>
        <p:cNvGrpSpPr/>
        <p:nvPr/>
      </p:nvGrpSpPr>
      <p:grpSpPr>
        <a:xfrm>
          <a:off x="0" y="0"/>
          <a:ext cx="0" cy="0"/>
          <a:chOff x="0" y="0"/>
          <a:chExt cx="0" cy="0"/>
        </a:xfrm>
      </p:grpSpPr>
      <p:sp>
        <p:nvSpPr>
          <p:cNvPr id="266" name="Google Shape;26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7" name="Google Shape;267;p21"/>
          <p:cNvSpPr txBox="1">
            <a:spLocks noGrp="1"/>
          </p:cNvSpPr>
          <p:nvPr>
            <p:ph type="subTitle" idx="1"/>
          </p:nvPr>
        </p:nvSpPr>
        <p:spPr>
          <a:xfrm>
            <a:off x="2174477" y="1620475"/>
            <a:ext cx="21807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8" name="Google Shape;268;p21"/>
          <p:cNvSpPr txBox="1">
            <a:spLocks noGrp="1"/>
          </p:cNvSpPr>
          <p:nvPr>
            <p:ph type="subTitle" idx="2"/>
          </p:nvPr>
        </p:nvSpPr>
        <p:spPr>
          <a:xfrm>
            <a:off x="2174463" y="2116975"/>
            <a:ext cx="2180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 name="Google Shape;269;p21"/>
          <p:cNvSpPr txBox="1">
            <a:spLocks noGrp="1"/>
          </p:cNvSpPr>
          <p:nvPr>
            <p:ph type="subTitle" idx="3"/>
          </p:nvPr>
        </p:nvSpPr>
        <p:spPr>
          <a:xfrm>
            <a:off x="4788837" y="2116975"/>
            <a:ext cx="2180700" cy="484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21"/>
          <p:cNvSpPr txBox="1">
            <a:spLocks noGrp="1"/>
          </p:cNvSpPr>
          <p:nvPr>
            <p:ph type="subTitle" idx="4"/>
          </p:nvPr>
        </p:nvSpPr>
        <p:spPr>
          <a:xfrm>
            <a:off x="2174463" y="3735500"/>
            <a:ext cx="2180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21"/>
          <p:cNvSpPr txBox="1">
            <a:spLocks noGrp="1"/>
          </p:cNvSpPr>
          <p:nvPr>
            <p:ph type="subTitle" idx="5"/>
          </p:nvPr>
        </p:nvSpPr>
        <p:spPr>
          <a:xfrm>
            <a:off x="4788837" y="3735500"/>
            <a:ext cx="2180700" cy="484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21"/>
          <p:cNvSpPr txBox="1">
            <a:spLocks noGrp="1"/>
          </p:cNvSpPr>
          <p:nvPr>
            <p:ph type="subTitle" idx="6"/>
          </p:nvPr>
        </p:nvSpPr>
        <p:spPr>
          <a:xfrm>
            <a:off x="2174477" y="3239000"/>
            <a:ext cx="21807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3" name="Google Shape;273;p21"/>
          <p:cNvSpPr txBox="1">
            <a:spLocks noGrp="1"/>
          </p:cNvSpPr>
          <p:nvPr>
            <p:ph type="subTitle" idx="7"/>
          </p:nvPr>
        </p:nvSpPr>
        <p:spPr>
          <a:xfrm>
            <a:off x="4788848" y="1620475"/>
            <a:ext cx="2180700" cy="57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4" name="Google Shape;274;p21"/>
          <p:cNvSpPr txBox="1">
            <a:spLocks noGrp="1"/>
          </p:cNvSpPr>
          <p:nvPr>
            <p:ph type="subTitle" idx="8"/>
          </p:nvPr>
        </p:nvSpPr>
        <p:spPr>
          <a:xfrm>
            <a:off x="4788848" y="3239000"/>
            <a:ext cx="2180700" cy="57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5" name="Google Shape;275;p21"/>
          <p:cNvSpPr/>
          <p:nvPr/>
        </p:nvSpPr>
        <p:spPr>
          <a:xfrm>
            <a:off x="44023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0" y="6675"/>
            <a:ext cx="9144000" cy="5130175"/>
            <a:chOff x="0" y="6675"/>
            <a:chExt cx="9144000" cy="5130175"/>
          </a:xfrm>
        </p:grpSpPr>
        <p:sp>
          <p:nvSpPr>
            <p:cNvPr id="279" name="Google Shape;279;p21"/>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83"/>
        <p:cNvGrpSpPr/>
        <p:nvPr/>
      </p:nvGrpSpPr>
      <p:grpSpPr>
        <a:xfrm>
          <a:off x="0" y="0"/>
          <a:ext cx="0" cy="0"/>
          <a:chOff x="0" y="0"/>
          <a:chExt cx="0" cy="0"/>
        </a:xfrm>
      </p:grpSpPr>
      <p:sp>
        <p:nvSpPr>
          <p:cNvPr id="284" name="Google Shape;28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5" name="Google Shape;285;p22"/>
          <p:cNvSpPr txBox="1">
            <a:spLocks noGrp="1"/>
          </p:cNvSpPr>
          <p:nvPr>
            <p:ph type="subTitle" idx="1"/>
          </p:nvPr>
        </p:nvSpPr>
        <p:spPr>
          <a:xfrm>
            <a:off x="843597" y="2421335"/>
            <a:ext cx="2091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2"/>
          <p:cNvSpPr txBox="1">
            <a:spLocks noGrp="1"/>
          </p:cNvSpPr>
          <p:nvPr>
            <p:ph type="subTitle" idx="2"/>
          </p:nvPr>
        </p:nvSpPr>
        <p:spPr>
          <a:xfrm>
            <a:off x="3526500" y="2421335"/>
            <a:ext cx="2091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2"/>
          <p:cNvSpPr txBox="1">
            <a:spLocks noGrp="1"/>
          </p:cNvSpPr>
          <p:nvPr>
            <p:ph type="subTitle" idx="3"/>
          </p:nvPr>
        </p:nvSpPr>
        <p:spPr>
          <a:xfrm>
            <a:off x="6213912" y="2421335"/>
            <a:ext cx="2086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22"/>
          <p:cNvSpPr txBox="1">
            <a:spLocks noGrp="1"/>
          </p:cNvSpPr>
          <p:nvPr>
            <p:ph type="subTitle" idx="4"/>
          </p:nvPr>
        </p:nvSpPr>
        <p:spPr>
          <a:xfrm>
            <a:off x="843597" y="4123701"/>
            <a:ext cx="2091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2"/>
          <p:cNvSpPr txBox="1">
            <a:spLocks noGrp="1"/>
          </p:cNvSpPr>
          <p:nvPr>
            <p:ph type="subTitle" idx="5"/>
          </p:nvPr>
        </p:nvSpPr>
        <p:spPr>
          <a:xfrm>
            <a:off x="3526500" y="4123701"/>
            <a:ext cx="2091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2"/>
          <p:cNvSpPr txBox="1">
            <a:spLocks noGrp="1"/>
          </p:cNvSpPr>
          <p:nvPr>
            <p:ph type="subTitle" idx="6"/>
          </p:nvPr>
        </p:nvSpPr>
        <p:spPr>
          <a:xfrm>
            <a:off x="6213912" y="4123701"/>
            <a:ext cx="2086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2"/>
          <p:cNvSpPr txBox="1">
            <a:spLocks noGrp="1"/>
          </p:cNvSpPr>
          <p:nvPr>
            <p:ph type="subTitle" idx="7"/>
          </p:nvPr>
        </p:nvSpPr>
        <p:spPr>
          <a:xfrm>
            <a:off x="839212" y="1960250"/>
            <a:ext cx="20910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2" name="Google Shape;292;p22"/>
          <p:cNvSpPr txBox="1">
            <a:spLocks noGrp="1"/>
          </p:cNvSpPr>
          <p:nvPr>
            <p:ph type="subTitle" idx="8"/>
          </p:nvPr>
        </p:nvSpPr>
        <p:spPr>
          <a:xfrm>
            <a:off x="3526500" y="1960250"/>
            <a:ext cx="20910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3" name="Google Shape;293;p22"/>
          <p:cNvSpPr txBox="1">
            <a:spLocks noGrp="1"/>
          </p:cNvSpPr>
          <p:nvPr>
            <p:ph type="subTitle" idx="9"/>
          </p:nvPr>
        </p:nvSpPr>
        <p:spPr>
          <a:xfrm>
            <a:off x="6218288" y="1960250"/>
            <a:ext cx="20865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4" name="Google Shape;294;p22"/>
          <p:cNvSpPr txBox="1">
            <a:spLocks noGrp="1"/>
          </p:cNvSpPr>
          <p:nvPr>
            <p:ph type="subTitle" idx="13"/>
          </p:nvPr>
        </p:nvSpPr>
        <p:spPr>
          <a:xfrm>
            <a:off x="839212" y="3658098"/>
            <a:ext cx="20910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5" name="Google Shape;295;p22"/>
          <p:cNvSpPr txBox="1">
            <a:spLocks noGrp="1"/>
          </p:cNvSpPr>
          <p:nvPr>
            <p:ph type="subTitle" idx="14"/>
          </p:nvPr>
        </p:nvSpPr>
        <p:spPr>
          <a:xfrm>
            <a:off x="3526500" y="3658098"/>
            <a:ext cx="20910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6" name="Google Shape;296;p22"/>
          <p:cNvSpPr txBox="1">
            <a:spLocks noGrp="1"/>
          </p:cNvSpPr>
          <p:nvPr>
            <p:ph type="subTitle" idx="15"/>
          </p:nvPr>
        </p:nvSpPr>
        <p:spPr>
          <a:xfrm>
            <a:off x="6218288" y="3658098"/>
            <a:ext cx="20865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7" name="Google Shape;297;p22"/>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1536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2"/>
          <p:cNvGrpSpPr/>
          <p:nvPr/>
        </p:nvGrpSpPr>
        <p:grpSpPr>
          <a:xfrm>
            <a:off x="0" y="6675"/>
            <a:ext cx="9144000" cy="5130175"/>
            <a:chOff x="0" y="6675"/>
            <a:chExt cx="9144000" cy="5130175"/>
          </a:xfrm>
        </p:grpSpPr>
        <p:sp>
          <p:nvSpPr>
            <p:cNvPr id="301" name="Google Shape;301;p22"/>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7"/>
        <p:cNvGrpSpPr/>
        <p:nvPr/>
      </p:nvGrpSpPr>
      <p:grpSpPr>
        <a:xfrm>
          <a:off x="0" y="0"/>
          <a:ext cx="0" cy="0"/>
          <a:chOff x="0" y="0"/>
          <a:chExt cx="0" cy="0"/>
        </a:xfrm>
      </p:grpSpPr>
      <p:sp>
        <p:nvSpPr>
          <p:cNvPr id="358" name="Google Shape;358;p26"/>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1536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6"/>
          <p:cNvGrpSpPr/>
          <p:nvPr/>
        </p:nvGrpSpPr>
        <p:grpSpPr>
          <a:xfrm>
            <a:off x="0" y="6675"/>
            <a:ext cx="9144000" cy="5130175"/>
            <a:chOff x="0" y="6675"/>
            <a:chExt cx="9144000" cy="5130175"/>
          </a:xfrm>
        </p:grpSpPr>
        <p:sp>
          <p:nvSpPr>
            <p:cNvPr id="362" name="Google Shape;362;p26"/>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6"/>
        <p:cNvGrpSpPr/>
        <p:nvPr/>
      </p:nvGrpSpPr>
      <p:grpSpPr>
        <a:xfrm>
          <a:off x="0" y="0"/>
          <a:ext cx="0" cy="0"/>
          <a:chOff x="0" y="0"/>
          <a:chExt cx="0" cy="0"/>
        </a:xfrm>
      </p:grpSpPr>
      <p:sp>
        <p:nvSpPr>
          <p:cNvPr id="367" name="Google Shape;367;p27"/>
          <p:cNvSpPr/>
          <p:nvPr/>
        </p:nvSpPr>
        <p:spPr>
          <a:xfrm>
            <a:off x="44023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27"/>
          <p:cNvGrpSpPr/>
          <p:nvPr/>
        </p:nvGrpSpPr>
        <p:grpSpPr>
          <a:xfrm>
            <a:off x="0" y="6675"/>
            <a:ext cx="9144000" cy="5130175"/>
            <a:chOff x="0" y="6675"/>
            <a:chExt cx="9144000" cy="5130175"/>
          </a:xfrm>
        </p:grpSpPr>
        <p:sp>
          <p:nvSpPr>
            <p:cNvPr id="371" name="Google Shape;371;p27"/>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720000" y="2171300"/>
            <a:ext cx="4025400" cy="196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69" name="Google Shape;69;p7"/>
          <p:cNvSpPr txBox="1">
            <a:spLocks noGrp="1"/>
          </p:cNvSpPr>
          <p:nvPr>
            <p:ph type="title"/>
          </p:nvPr>
        </p:nvSpPr>
        <p:spPr>
          <a:xfrm>
            <a:off x="720000" y="1003600"/>
            <a:ext cx="40254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 name="Google Shape;70;p7"/>
          <p:cNvSpPr/>
          <p:nvPr/>
        </p:nvSpPr>
        <p:spPr>
          <a:xfrm>
            <a:off x="44023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a:spLocks noGrp="1"/>
          </p:cNvSpPr>
          <p:nvPr>
            <p:ph type="pic" idx="2"/>
          </p:nvPr>
        </p:nvSpPr>
        <p:spPr>
          <a:xfrm>
            <a:off x="5249201" y="1085850"/>
            <a:ext cx="3133500" cy="3225900"/>
          </a:xfrm>
          <a:prstGeom prst="rect">
            <a:avLst/>
          </a:prstGeom>
          <a:noFill/>
          <a:ln>
            <a:noFill/>
          </a:ln>
        </p:spPr>
      </p:sp>
      <p:grpSp>
        <p:nvGrpSpPr>
          <p:cNvPr id="74" name="Google Shape;74;p7"/>
          <p:cNvGrpSpPr/>
          <p:nvPr/>
        </p:nvGrpSpPr>
        <p:grpSpPr>
          <a:xfrm>
            <a:off x="0" y="6675"/>
            <a:ext cx="9144000" cy="5130175"/>
            <a:chOff x="0" y="6675"/>
            <a:chExt cx="9144000" cy="5130175"/>
          </a:xfrm>
        </p:grpSpPr>
        <p:sp>
          <p:nvSpPr>
            <p:cNvPr id="75" name="Google Shape;75;p7"/>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8"/>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1536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8"/>
          <p:cNvGrpSpPr/>
          <p:nvPr/>
        </p:nvGrpSpPr>
        <p:grpSpPr>
          <a:xfrm>
            <a:off x="115500" y="114100"/>
            <a:ext cx="8913000" cy="4894200"/>
            <a:chOff x="107275" y="114100"/>
            <a:chExt cx="8913000" cy="4894200"/>
          </a:xfrm>
        </p:grpSpPr>
        <p:sp>
          <p:nvSpPr>
            <p:cNvPr id="84" name="Google Shape;84;p8"/>
            <p:cNvSpPr/>
            <p:nvPr/>
          </p:nvSpPr>
          <p:spPr>
            <a:xfrm>
              <a:off x="107275" y="114100"/>
              <a:ext cx="8913000" cy="48942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159300" y="4523500"/>
              <a:ext cx="88254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59300" y="114100"/>
              <a:ext cx="88254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8"/>
            <p:cNvGrpSpPr/>
            <p:nvPr/>
          </p:nvGrpSpPr>
          <p:grpSpPr>
            <a:xfrm>
              <a:off x="4091393" y="250765"/>
              <a:ext cx="944856" cy="663535"/>
              <a:chOff x="6346308" y="3400241"/>
              <a:chExt cx="831300" cy="583790"/>
            </a:xfrm>
          </p:grpSpPr>
          <p:grpSp>
            <p:nvGrpSpPr>
              <p:cNvPr id="88" name="Google Shape;88;p8"/>
              <p:cNvGrpSpPr/>
              <p:nvPr/>
            </p:nvGrpSpPr>
            <p:grpSpPr>
              <a:xfrm>
                <a:off x="6469980" y="3400241"/>
                <a:ext cx="583790" cy="583790"/>
                <a:chOff x="4302600" y="4339100"/>
                <a:chExt cx="538800" cy="538800"/>
              </a:xfrm>
            </p:grpSpPr>
            <p:sp>
              <p:nvSpPr>
                <p:cNvPr id="89" name="Google Shape;89;p8"/>
                <p:cNvSpPr/>
                <p:nvPr/>
              </p:nvSpPr>
              <p:spPr>
                <a:xfrm>
                  <a:off x="4380275" y="44167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4302600" y="4339100"/>
                  <a:ext cx="538800" cy="538800"/>
                </a:xfrm>
                <a:prstGeom prst="donut">
                  <a:avLst>
                    <a:gd name="adj" fmla="val 1283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p:nvPr/>
            </p:nvSpPr>
            <p:spPr>
              <a:xfrm>
                <a:off x="6346308" y="3625568"/>
                <a:ext cx="831300" cy="133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 name="Google Shape;92;p8"/>
          <p:cNvGrpSpPr/>
          <p:nvPr/>
        </p:nvGrpSpPr>
        <p:grpSpPr>
          <a:xfrm>
            <a:off x="0" y="6675"/>
            <a:ext cx="9144000" cy="5130175"/>
            <a:chOff x="0" y="6675"/>
            <a:chExt cx="9144000" cy="5130175"/>
          </a:xfrm>
        </p:grpSpPr>
        <p:sp>
          <p:nvSpPr>
            <p:cNvPr id="93" name="Google Shape;93;p8"/>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8"/>
        <p:cNvGrpSpPr/>
        <p:nvPr/>
      </p:nvGrpSpPr>
      <p:grpSpPr>
        <a:xfrm>
          <a:off x="0" y="0"/>
          <a:ext cx="0" cy="0"/>
          <a:chOff x="0" y="0"/>
          <a:chExt cx="0" cy="0"/>
        </a:xfrm>
      </p:grpSpPr>
      <p:sp>
        <p:nvSpPr>
          <p:cNvPr id="99" name="Google Shape;99;p9"/>
          <p:cNvSpPr txBox="1">
            <a:spLocks noGrp="1"/>
          </p:cNvSpPr>
          <p:nvPr>
            <p:ph type="title"/>
          </p:nvPr>
        </p:nvSpPr>
        <p:spPr>
          <a:xfrm>
            <a:off x="4405600" y="1093638"/>
            <a:ext cx="40233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0" name="Google Shape;100;p9"/>
          <p:cNvSpPr txBox="1">
            <a:spLocks noGrp="1"/>
          </p:cNvSpPr>
          <p:nvPr>
            <p:ph type="subTitle" idx="1"/>
          </p:nvPr>
        </p:nvSpPr>
        <p:spPr>
          <a:xfrm>
            <a:off x="4405600" y="2074963"/>
            <a:ext cx="4023300" cy="197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9"/>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1536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9"/>
          <p:cNvGrpSpPr/>
          <p:nvPr/>
        </p:nvGrpSpPr>
        <p:grpSpPr>
          <a:xfrm>
            <a:off x="0" y="6675"/>
            <a:ext cx="9144000" cy="5130175"/>
            <a:chOff x="0" y="6675"/>
            <a:chExt cx="9144000" cy="5130175"/>
          </a:xfrm>
        </p:grpSpPr>
        <p:sp>
          <p:nvSpPr>
            <p:cNvPr id="105" name="Google Shape;105;p9"/>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5"/>
        <p:cNvGrpSpPr/>
        <p:nvPr/>
      </p:nvGrpSpPr>
      <p:grpSpPr>
        <a:xfrm>
          <a:off x="0" y="0"/>
          <a:ext cx="0" cy="0"/>
          <a:chOff x="0" y="0"/>
          <a:chExt cx="0" cy="0"/>
        </a:xfrm>
      </p:grpSpPr>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6"/>
        <p:cNvGrpSpPr/>
        <p:nvPr/>
      </p:nvGrpSpPr>
      <p:grpSpPr>
        <a:xfrm>
          <a:off x="0" y="0"/>
          <a:ext cx="0" cy="0"/>
          <a:chOff x="0" y="0"/>
          <a:chExt cx="0" cy="0"/>
        </a:xfrm>
      </p:grpSpPr>
      <p:sp>
        <p:nvSpPr>
          <p:cNvPr id="147" name="Google Shape;14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 name="Google Shape;148;p13"/>
          <p:cNvSpPr txBox="1">
            <a:spLocks noGrp="1"/>
          </p:cNvSpPr>
          <p:nvPr>
            <p:ph type="title" idx="2" hasCustomPrompt="1"/>
          </p:nvPr>
        </p:nvSpPr>
        <p:spPr>
          <a:xfrm>
            <a:off x="828076" y="1244850"/>
            <a:ext cx="597300" cy="593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9" name="Google Shape;149;p13"/>
          <p:cNvSpPr txBox="1">
            <a:spLocks noGrp="1"/>
          </p:cNvSpPr>
          <p:nvPr>
            <p:ph type="subTitle" idx="1"/>
          </p:nvPr>
        </p:nvSpPr>
        <p:spPr>
          <a:xfrm>
            <a:off x="715100" y="23015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13"/>
          <p:cNvSpPr txBox="1">
            <a:spLocks noGrp="1"/>
          </p:cNvSpPr>
          <p:nvPr>
            <p:ph type="title" idx="3" hasCustomPrompt="1"/>
          </p:nvPr>
        </p:nvSpPr>
        <p:spPr>
          <a:xfrm>
            <a:off x="3511876" y="1244850"/>
            <a:ext cx="597300" cy="5934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1" name="Google Shape;151;p13"/>
          <p:cNvSpPr txBox="1">
            <a:spLocks noGrp="1"/>
          </p:cNvSpPr>
          <p:nvPr>
            <p:ph type="subTitle" idx="4"/>
          </p:nvPr>
        </p:nvSpPr>
        <p:spPr>
          <a:xfrm>
            <a:off x="3403800" y="23015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2" name="Google Shape;152;p13"/>
          <p:cNvSpPr txBox="1">
            <a:spLocks noGrp="1"/>
          </p:cNvSpPr>
          <p:nvPr>
            <p:ph type="title" idx="5" hasCustomPrompt="1"/>
          </p:nvPr>
        </p:nvSpPr>
        <p:spPr>
          <a:xfrm>
            <a:off x="6195676" y="1244850"/>
            <a:ext cx="597300" cy="5934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3" name="Google Shape;153;p13"/>
          <p:cNvSpPr txBox="1">
            <a:spLocks noGrp="1"/>
          </p:cNvSpPr>
          <p:nvPr>
            <p:ph type="subTitle" idx="6"/>
          </p:nvPr>
        </p:nvSpPr>
        <p:spPr>
          <a:xfrm>
            <a:off x="6087600" y="23015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7" hasCustomPrompt="1"/>
          </p:nvPr>
        </p:nvSpPr>
        <p:spPr>
          <a:xfrm>
            <a:off x="828076" y="3034250"/>
            <a:ext cx="597300" cy="5934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5" name="Google Shape;155;p13"/>
          <p:cNvSpPr txBox="1">
            <a:spLocks noGrp="1"/>
          </p:cNvSpPr>
          <p:nvPr>
            <p:ph type="subTitle" idx="8"/>
          </p:nvPr>
        </p:nvSpPr>
        <p:spPr>
          <a:xfrm>
            <a:off x="715100" y="41038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6" name="Google Shape;156;p13"/>
          <p:cNvSpPr txBox="1">
            <a:spLocks noGrp="1"/>
          </p:cNvSpPr>
          <p:nvPr>
            <p:ph type="title" idx="9" hasCustomPrompt="1"/>
          </p:nvPr>
        </p:nvSpPr>
        <p:spPr>
          <a:xfrm>
            <a:off x="3511876" y="3034250"/>
            <a:ext cx="597300" cy="5934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3"/>
          <p:cNvSpPr txBox="1">
            <a:spLocks noGrp="1"/>
          </p:cNvSpPr>
          <p:nvPr>
            <p:ph type="subTitle" idx="13"/>
          </p:nvPr>
        </p:nvSpPr>
        <p:spPr>
          <a:xfrm>
            <a:off x="3403800" y="41038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8" name="Google Shape;158;p13"/>
          <p:cNvSpPr txBox="1">
            <a:spLocks noGrp="1"/>
          </p:cNvSpPr>
          <p:nvPr>
            <p:ph type="title" idx="14" hasCustomPrompt="1"/>
          </p:nvPr>
        </p:nvSpPr>
        <p:spPr>
          <a:xfrm>
            <a:off x="6195676" y="3034250"/>
            <a:ext cx="597300" cy="5934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9" name="Google Shape;159;p13"/>
          <p:cNvSpPr txBox="1">
            <a:spLocks noGrp="1"/>
          </p:cNvSpPr>
          <p:nvPr>
            <p:ph type="subTitle" idx="15"/>
          </p:nvPr>
        </p:nvSpPr>
        <p:spPr>
          <a:xfrm>
            <a:off x="6087600" y="41038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0" name="Google Shape;160;p13"/>
          <p:cNvSpPr txBox="1">
            <a:spLocks noGrp="1"/>
          </p:cNvSpPr>
          <p:nvPr>
            <p:ph type="subTitle" idx="16"/>
          </p:nvPr>
        </p:nvSpPr>
        <p:spPr>
          <a:xfrm>
            <a:off x="715100" y="1857550"/>
            <a:ext cx="23364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1" name="Google Shape;161;p13"/>
          <p:cNvSpPr txBox="1">
            <a:spLocks noGrp="1"/>
          </p:cNvSpPr>
          <p:nvPr>
            <p:ph type="subTitle" idx="17"/>
          </p:nvPr>
        </p:nvSpPr>
        <p:spPr>
          <a:xfrm>
            <a:off x="3403800" y="1857550"/>
            <a:ext cx="23364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2" name="Google Shape;162;p13"/>
          <p:cNvSpPr txBox="1">
            <a:spLocks noGrp="1"/>
          </p:cNvSpPr>
          <p:nvPr>
            <p:ph type="subTitle" idx="18"/>
          </p:nvPr>
        </p:nvSpPr>
        <p:spPr>
          <a:xfrm>
            <a:off x="6087600" y="1857550"/>
            <a:ext cx="23364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3" name="Google Shape;163;p13"/>
          <p:cNvSpPr txBox="1">
            <a:spLocks noGrp="1"/>
          </p:cNvSpPr>
          <p:nvPr>
            <p:ph type="subTitle" idx="19"/>
          </p:nvPr>
        </p:nvSpPr>
        <p:spPr>
          <a:xfrm>
            <a:off x="715100" y="3663725"/>
            <a:ext cx="23364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4" name="Google Shape;164;p13"/>
          <p:cNvSpPr txBox="1">
            <a:spLocks noGrp="1"/>
          </p:cNvSpPr>
          <p:nvPr>
            <p:ph type="subTitle" idx="20"/>
          </p:nvPr>
        </p:nvSpPr>
        <p:spPr>
          <a:xfrm>
            <a:off x="3403800" y="3663725"/>
            <a:ext cx="23364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5" name="Google Shape;165;p13"/>
          <p:cNvSpPr txBox="1">
            <a:spLocks noGrp="1"/>
          </p:cNvSpPr>
          <p:nvPr>
            <p:ph type="subTitle" idx="21"/>
          </p:nvPr>
        </p:nvSpPr>
        <p:spPr>
          <a:xfrm>
            <a:off x="6087600" y="3663725"/>
            <a:ext cx="23364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latin typeface="DM Sans"/>
                <a:ea typeface="DM Sans"/>
                <a:cs typeface="DM Sans"/>
                <a:sym typeface="DM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6" name="Google Shape;166;p13"/>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44023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13"/>
          <p:cNvGrpSpPr/>
          <p:nvPr/>
        </p:nvGrpSpPr>
        <p:grpSpPr>
          <a:xfrm>
            <a:off x="0" y="6675"/>
            <a:ext cx="9144000" cy="5130175"/>
            <a:chOff x="0" y="6675"/>
            <a:chExt cx="9144000" cy="5130175"/>
          </a:xfrm>
        </p:grpSpPr>
        <p:sp>
          <p:nvSpPr>
            <p:cNvPr id="170" name="Google Shape;170;p13"/>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74"/>
        <p:cNvGrpSpPr/>
        <p:nvPr/>
      </p:nvGrpSpPr>
      <p:grpSpPr>
        <a:xfrm>
          <a:off x="0" y="0"/>
          <a:ext cx="0" cy="0"/>
          <a:chOff x="0" y="0"/>
          <a:chExt cx="0" cy="0"/>
        </a:xfrm>
      </p:grpSpPr>
      <p:sp>
        <p:nvSpPr>
          <p:cNvPr id="175" name="Google Shape;175;p14"/>
          <p:cNvSpPr/>
          <p:nvPr/>
        </p:nvSpPr>
        <p:spPr>
          <a:xfrm>
            <a:off x="44023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4"/>
          <p:cNvGrpSpPr/>
          <p:nvPr/>
        </p:nvGrpSpPr>
        <p:grpSpPr>
          <a:xfrm>
            <a:off x="115500" y="114100"/>
            <a:ext cx="8913000" cy="4894200"/>
            <a:chOff x="107275" y="114100"/>
            <a:chExt cx="8913000" cy="4894200"/>
          </a:xfrm>
        </p:grpSpPr>
        <p:sp>
          <p:nvSpPr>
            <p:cNvPr id="179" name="Google Shape;179;p14"/>
            <p:cNvSpPr/>
            <p:nvPr/>
          </p:nvSpPr>
          <p:spPr>
            <a:xfrm>
              <a:off x="107275" y="114100"/>
              <a:ext cx="8913000" cy="48942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159300" y="4523500"/>
              <a:ext cx="88254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159300" y="114100"/>
              <a:ext cx="88254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14"/>
            <p:cNvGrpSpPr/>
            <p:nvPr/>
          </p:nvGrpSpPr>
          <p:grpSpPr>
            <a:xfrm>
              <a:off x="4091393" y="250765"/>
              <a:ext cx="944856" cy="663535"/>
              <a:chOff x="6346308" y="3400241"/>
              <a:chExt cx="831300" cy="583790"/>
            </a:xfrm>
          </p:grpSpPr>
          <p:grpSp>
            <p:nvGrpSpPr>
              <p:cNvPr id="183" name="Google Shape;183;p14"/>
              <p:cNvGrpSpPr/>
              <p:nvPr/>
            </p:nvGrpSpPr>
            <p:grpSpPr>
              <a:xfrm>
                <a:off x="6469980" y="3400241"/>
                <a:ext cx="583790" cy="583790"/>
                <a:chOff x="4302600" y="4339100"/>
                <a:chExt cx="538800" cy="538800"/>
              </a:xfrm>
            </p:grpSpPr>
            <p:sp>
              <p:nvSpPr>
                <p:cNvPr id="184" name="Google Shape;184;p14"/>
                <p:cNvSpPr/>
                <p:nvPr/>
              </p:nvSpPr>
              <p:spPr>
                <a:xfrm>
                  <a:off x="4380275" y="44167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4302600" y="4339100"/>
                  <a:ext cx="538800" cy="538800"/>
                </a:xfrm>
                <a:prstGeom prst="donut">
                  <a:avLst>
                    <a:gd name="adj" fmla="val 1283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6346308" y="3625568"/>
                <a:ext cx="831300" cy="133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 name="Google Shape;187;p14"/>
          <p:cNvSpPr txBox="1">
            <a:spLocks noGrp="1"/>
          </p:cNvSpPr>
          <p:nvPr>
            <p:ph type="title"/>
          </p:nvPr>
        </p:nvSpPr>
        <p:spPr>
          <a:xfrm>
            <a:off x="715100" y="3223575"/>
            <a:ext cx="7713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8" name="Google Shape;188;p14"/>
          <p:cNvSpPr txBox="1">
            <a:spLocks noGrp="1"/>
          </p:cNvSpPr>
          <p:nvPr>
            <p:ph type="subTitle" idx="1"/>
          </p:nvPr>
        </p:nvSpPr>
        <p:spPr>
          <a:xfrm>
            <a:off x="715100" y="1388025"/>
            <a:ext cx="7713900" cy="174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sz="3500"/>
            </a:lvl1pPr>
            <a:lvl2pPr lvl="1" algn="ctr" rtl="0">
              <a:lnSpc>
                <a:spcPct val="100000"/>
              </a:lnSpc>
              <a:spcBef>
                <a:spcPts val="0"/>
              </a:spcBef>
              <a:spcAft>
                <a:spcPts val="0"/>
              </a:spcAft>
              <a:buSzPts val="3500"/>
              <a:buNone/>
              <a:defRPr sz="3500"/>
            </a:lvl2pPr>
            <a:lvl3pPr lvl="2" algn="ctr" rtl="0">
              <a:lnSpc>
                <a:spcPct val="100000"/>
              </a:lnSpc>
              <a:spcBef>
                <a:spcPts val="0"/>
              </a:spcBef>
              <a:spcAft>
                <a:spcPts val="0"/>
              </a:spcAft>
              <a:buSzPts val="3500"/>
              <a:buNone/>
              <a:defRPr sz="3500"/>
            </a:lvl3pPr>
            <a:lvl4pPr lvl="3" algn="ctr" rtl="0">
              <a:lnSpc>
                <a:spcPct val="100000"/>
              </a:lnSpc>
              <a:spcBef>
                <a:spcPts val="0"/>
              </a:spcBef>
              <a:spcAft>
                <a:spcPts val="0"/>
              </a:spcAft>
              <a:buSzPts val="3500"/>
              <a:buNone/>
              <a:defRPr sz="3500"/>
            </a:lvl4pPr>
            <a:lvl5pPr lvl="4" algn="ctr" rtl="0">
              <a:lnSpc>
                <a:spcPct val="100000"/>
              </a:lnSpc>
              <a:spcBef>
                <a:spcPts val="0"/>
              </a:spcBef>
              <a:spcAft>
                <a:spcPts val="0"/>
              </a:spcAft>
              <a:buSzPts val="3500"/>
              <a:buNone/>
              <a:defRPr sz="3500"/>
            </a:lvl5pPr>
            <a:lvl6pPr lvl="5" algn="ctr" rtl="0">
              <a:lnSpc>
                <a:spcPct val="100000"/>
              </a:lnSpc>
              <a:spcBef>
                <a:spcPts val="0"/>
              </a:spcBef>
              <a:spcAft>
                <a:spcPts val="0"/>
              </a:spcAft>
              <a:buSzPts val="3500"/>
              <a:buNone/>
              <a:defRPr sz="3500"/>
            </a:lvl6pPr>
            <a:lvl7pPr lvl="6" algn="ctr" rtl="0">
              <a:lnSpc>
                <a:spcPct val="100000"/>
              </a:lnSpc>
              <a:spcBef>
                <a:spcPts val="0"/>
              </a:spcBef>
              <a:spcAft>
                <a:spcPts val="0"/>
              </a:spcAft>
              <a:buSzPts val="3500"/>
              <a:buNone/>
              <a:defRPr sz="3500"/>
            </a:lvl7pPr>
            <a:lvl8pPr lvl="7" algn="ctr" rtl="0">
              <a:lnSpc>
                <a:spcPct val="100000"/>
              </a:lnSpc>
              <a:spcBef>
                <a:spcPts val="0"/>
              </a:spcBef>
              <a:spcAft>
                <a:spcPts val="0"/>
              </a:spcAft>
              <a:buSzPts val="3500"/>
              <a:buNone/>
              <a:defRPr sz="3500"/>
            </a:lvl8pPr>
            <a:lvl9pPr lvl="8" algn="ctr" rtl="0">
              <a:lnSpc>
                <a:spcPct val="100000"/>
              </a:lnSpc>
              <a:spcBef>
                <a:spcPts val="0"/>
              </a:spcBef>
              <a:spcAft>
                <a:spcPts val="0"/>
              </a:spcAft>
              <a:buSzPts val="3500"/>
              <a:buNone/>
              <a:defRPr sz="3500"/>
            </a:lvl9pPr>
          </a:lstStyle>
          <a:p>
            <a:endParaRPr/>
          </a:p>
        </p:txBody>
      </p:sp>
      <p:grpSp>
        <p:nvGrpSpPr>
          <p:cNvPr id="189" name="Google Shape;189;p14"/>
          <p:cNvGrpSpPr/>
          <p:nvPr/>
        </p:nvGrpSpPr>
        <p:grpSpPr>
          <a:xfrm>
            <a:off x="0" y="6675"/>
            <a:ext cx="9144000" cy="5130175"/>
            <a:chOff x="0" y="6675"/>
            <a:chExt cx="9144000" cy="5130175"/>
          </a:xfrm>
        </p:grpSpPr>
        <p:sp>
          <p:nvSpPr>
            <p:cNvPr id="190" name="Google Shape;190;p14"/>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4"/>
        <p:cNvGrpSpPr/>
        <p:nvPr/>
      </p:nvGrpSpPr>
      <p:grpSpPr>
        <a:xfrm>
          <a:off x="0" y="0"/>
          <a:ext cx="0" cy="0"/>
          <a:chOff x="0" y="0"/>
          <a:chExt cx="0" cy="0"/>
        </a:xfrm>
      </p:grpSpPr>
      <p:sp>
        <p:nvSpPr>
          <p:cNvPr id="195" name="Google Shape;195;p15"/>
          <p:cNvSpPr/>
          <p:nvPr/>
        </p:nvSpPr>
        <p:spPr>
          <a:xfrm>
            <a:off x="44023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9" name="Google Shape;199;p15"/>
          <p:cNvGrpSpPr/>
          <p:nvPr/>
        </p:nvGrpSpPr>
        <p:grpSpPr>
          <a:xfrm>
            <a:off x="0" y="6675"/>
            <a:ext cx="9144000" cy="5130175"/>
            <a:chOff x="0" y="6675"/>
            <a:chExt cx="9144000" cy="5130175"/>
          </a:xfrm>
        </p:grpSpPr>
        <p:sp>
          <p:nvSpPr>
            <p:cNvPr id="200" name="Google Shape;200;p15"/>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224"/>
        <p:cNvGrpSpPr/>
        <p:nvPr/>
      </p:nvGrpSpPr>
      <p:grpSpPr>
        <a:xfrm>
          <a:off x="0" y="0"/>
          <a:ext cx="0" cy="0"/>
          <a:chOff x="0" y="0"/>
          <a:chExt cx="0" cy="0"/>
        </a:xfrm>
      </p:grpSpPr>
      <p:sp>
        <p:nvSpPr>
          <p:cNvPr id="225" name="Google Shape;225;p18"/>
          <p:cNvSpPr txBox="1">
            <a:spLocks noGrp="1"/>
          </p:cNvSpPr>
          <p:nvPr>
            <p:ph type="title"/>
          </p:nvPr>
        </p:nvSpPr>
        <p:spPr>
          <a:xfrm>
            <a:off x="720000" y="1745250"/>
            <a:ext cx="3437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18"/>
          <p:cNvSpPr txBox="1">
            <a:spLocks noGrp="1"/>
          </p:cNvSpPr>
          <p:nvPr>
            <p:ph type="subTitle" idx="1"/>
          </p:nvPr>
        </p:nvSpPr>
        <p:spPr>
          <a:xfrm>
            <a:off x="720000" y="2317950"/>
            <a:ext cx="34371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8"/>
          <p:cNvSpPr/>
          <p:nvPr/>
        </p:nvSpPr>
        <p:spPr>
          <a:xfrm>
            <a:off x="44023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6817775"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878700" y="-128575"/>
            <a:ext cx="2775300" cy="5443500"/>
          </a:xfrm>
          <a:prstGeom prst="parallelogram">
            <a:avLst>
              <a:gd name="adj" fmla="val 55986"/>
            </a:avLst>
          </a:pr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18"/>
          <p:cNvGrpSpPr/>
          <p:nvPr/>
        </p:nvGrpSpPr>
        <p:grpSpPr>
          <a:xfrm>
            <a:off x="0" y="6675"/>
            <a:ext cx="9144000" cy="5130175"/>
            <a:chOff x="0" y="6675"/>
            <a:chExt cx="9144000" cy="5130175"/>
          </a:xfrm>
        </p:grpSpPr>
        <p:sp>
          <p:nvSpPr>
            <p:cNvPr id="231" name="Google Shape;231;p18"/>
            <p:cNvSpPr/>
            <p:nvPr/>
          </p:nvSpPr>
          <p:spPr>
            <a:xfrm>
              <a:off x="0" y="6675"/>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rot="5400000">
              <a:off x="-2456850" y="2493350"/>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0" y="5023450"/>
              <a:ext cx="91440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rot="5400000">
              <a:off x="6573750" y="2536475"/>
              <a:ext cx="5027100" cy="1134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DM Sans"/>
              <a:buNone/>
              <a:defRPr sz="3500" b="1">
                <a:solidFill>
                  <a:schemeClr val="lt2"/>
                </a:solidFill>
                <a:latin typeface="DM Sans"/>
                <a:ea typeface="DM Sans"/>
                <a:cs typeface="DM Sans"/>
                <a:sym typeface="DM Sans"/>
              </a:defRPr>
            </a:lvl1pPr>
            <a:lvl2pPr lvl="1" rtl="0">
              <a:spcBef>
                <a:spcPts val="0"/>
              </a:spcBef>
              <a:spcAft>
                <a:spcPts val="0"/>
              </a:spcAft>
              <a:buClr>
                <a:schemeClr val="lt2"/>
              </a:buClr>
              <a:buSzPts val="3500"/>
              <a:buFont typeface="DM Sans"/>
              <a:buNone/>
              <a:defRPr sz="3500" b="1">
                <a:solidFill>
                  <a:schemeClr val="lt2"/>
                </a:solidFill>
                <a:latin typeface="DM Sans"/>
                <a:ea typeface="DM Sans"/>
                <a:cs typeface="DM Sans"/>
                <a:sym typeface="DM Sans"/>
              </a:defRPr>
            </a:lvl2pPr>
            <a:lvl3pPr lvl="2" rtl="0">
              <a:spcBef>
                <a:spcPts val="0"/>
              </a:spcBef>
              <a:spcAft>
                <a:spcPts val="0"/>
              </a:spcAft>
              <a:buClr>
                <a:schemeClr val="lt2"/>
              </a:buClr>
              <a:buSzPts val="3500"/>
              <a:buFont typeface="DM Sans"/>
              <a:buNone/>
              <a:defRPr sz="3500" b="1">
                <a:solidFill>
                  <a:schemeClr val="lt2"/>
                </a:solidFill>
                <a:latin typeface="DM Sans"/>
                <a:ea typeface="DM Sans"/>
                <a:cs typeface="DM Sans"/>
                <a:sym typeface="DM Sans"/>
              </a:defRPr>
            </a:lvl3pPr>
            <a:lvl4pPr lvl="3" rtl="0">
              <a:spcBef>
                <a:spcPts val="0"/>
              </a:spcBef>
              <a:spcAft>
                <a:spcPts val="0"/>
              </a:spcAft>
              <a:buClr>
                <a:schemeClr val="lt2"/>
              </a:buClr>
              <a:buSzPts val="3500"/>
              <a:buFont typeface="DM Sans"/>
              <a:buNone/>
              <a:defRPr sz="3500" b="1">
                <a:solidFill>
                  <a:schemeClr val="lt2"/>
                </a:solidFill>
                <a:latin typeface="DM Sans"/>
                <a:ea typeface="DM Sans"/>
                <a:cs typeface="DM Sans"/>
                <a:sym typeface="DM Sans"/>
              </a:defRPr>
            </a:lvl4pPr>
            <a:lvl5pPr lvl="4" rtl="0">
              <a:spcBef>
                <a:spcPts val="0"/>
              </a:spcBef>
              <a:spcAft>
                <a:spcPts val="0"/>
              </a:spcAft>
              <a:buClr>
                <a:schemeClr val="lt2"/>
              </a:buClr>
              <a:buSzPts val="3500"/>
              <a:buFont typeface="DM Sans"/>
              <a:buNone/>
              <a:defRPr sz="3500" b="1">
                <a:solidFill>
                  <a:schemeClr val="lt2"/>
                </a:solidFill>
                <a:latin typeface="DM Sans"/>
                <a:ea typeface="DM Sans"/>
                <a:cs typeface="DM Sans"/>
                <a:sym typeface="DM Sans"/>
              </a:defRPr>
            </a:lvl5pPr>
            <a:lvl6pPr lvl="5" rtl="0">
              <a:spcBef>
                <a:spcPts val="0"/>
              </a:spcBef>
              <a:spcAft>
                <a:spcPts val="0"/>
              </a:spcAft>
              <a:buClr>
                <a:schemeClr val="lt2"/>
              </a:buClr>
              <a:buSzPts val="3500"/>
              <a:buFont typeface="DM Sans"/>
              <a:buNone/>
              <a:defRPr sz="3500" b="1">
                <a:solidFill>
                  <a:schemeClr val="lt2"/>
                </a:solidFill>
                <a:latin typeface="DM Sans"/>
                <a:ea typeface="DM Sans"/>
                <a:cs typeface="DM Sans"/>
                <a:sym typeface="DM Sans"/>
              </a:defRPr>
            </a:lvl6pPr>
            <a:lvl7pPr lvl="6" rtl="0">
              <a:spcBef>
                <a:spcPts val="0"/>
              </a:spcBef>
              <a:spcAft>
                <a:spcPts val="0"/>
              </a:spcAft>
              <a:buClr>
                <a:schemeClr val="lt2"/>
              </a:buClr>
              <a:buSzPts val="3500"/>
              <a:buFont typeface="DM Sans"/>
              <a:buNone/>
              <a:defRPr sz="3500" b="1">
                <a:solidFill>
                  <a:schemeClr val="lt2"/>
                </a:solidFill>
                <a:latin typeface="DM Sans"/>
                <a:ea typeface="DM Sans"/>
                <a:cs typeface="DM Sans"/>
                <a:sym typeface="DM Sans"/>
              </a:defRPr>
            </a:lvl7pPr>
            <a:lvl8pPr lvl="7" rtl="0">
              <a:spcBef>
                <a:spcPts val="0"/>
              </a:spcBef>
              <a:spcAft>
                <a:spcPts val="0"/>
              </a:spcAft>
              <a:buClr>
                <a:schemeClr val="lt2"/>
              </a:buClr>
              <a:buSzPts val="3500"/>
              <a:buFont typeface="DM Sans"/>
              <a:buNone/>
              <a:defRPr sz="3500" b="1">
                <a:solidFill>
                  <a:schemeClr val="lt2"/>
                </a:solidFill>
                <a:latin typeface="DM Sans"/>
                <a:ea typeface="DM Sans"/>
                <a:cs typeface="DM Sans"/>
                <a:sym typeface="DM Sans"/>
              </a:defRPr>
            </a:lvl8pPr>
            <a:lvl9pPr lvl="8" rtl="0">
              <a:spcBef>
                <a:spcPts val="0"/>
              </a:spcBef>
              <a:spcAft>
                <a:spcPts val="0"/>
              </a:spcAft>
              <a:buClr>
                <a:schemeClr val="lt2"/>
              </a:buClr>
              <a:buSzPts val="3500"/>
              <a:buFont typeface="DM Sans"/>
              <a:buNone/>
              <a:defRPr sz="3500" b="1">
                <a:solidFill>
                  <a:schemeClr val="lt2"/>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marL="914400" lvl="1" indent="-3175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2pPr>
            <a:lvl3pPr marL="1371600" lvl="2" indent="-3175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3pPr>
            <a:lvl4pPr marL="1828800" lvl="3" indent="-3175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4pPr>
            <a:lvl5pPr marL="2286000" lvl="4" indent="-3175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5pPr>
            <a:lvl6pPr marL="2743200" lvl="5" indent="-3175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6pPr>
            <a:lvl7pPr marL="3200400" lvl="6" indent="-3175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7pPr>
            <a:lvl8pPr marL="3657600" lvl="7" indent="-3175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8pPr>
            <a:lvl9pPr marL="4114800" lvl="8" indent="-3175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59" r:id="rId6"/>
    <p:sldLayoutId id="2147483660" r:id="rId7"/>
    <p:sldLayoutId id="2147483661" r:id="rId8"/>
    <p:sldLayoutId id="2147483664" r:id="rId9"/>
    <p:sldLayoutId id="2147483667" r:id="rId10"/>
    <p:sldLayoutId id="2147483668" r:id="rId11"/>
    <p:sldLayoutId id="2147483672" r:id="rId12"/>
    <p:sldLayoutId id="2147483673" r:id="rId13"/>
  </p:sldLayoutIdLst>
  <p:transition spd="slow">
    <p:cove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1030" name="Picture 6" descr="artist artwork Drawing  sketch">
            <a:extLst>
              <a:ext uri="{FF2B5EF4-FFF2-40B4-BE49-F238E27FC236}">
                <a16:creationId xmlns:a16="http://schemas.microsoft.com/office/drawing/2014/main" id="{82A7C24B-CDA4-A051-FF39-35755A14B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551" y="1275538"/>
            <a:ext cx="3116667" cy="2988681"/>
          </a:xfrm>
          <a:prstGeom prst="rect">
            <a:avLst/>
          </a:prstGeom>
          <a:noFill/>
          <a:extLst>
            <a:ext uri="{909E8E84-426E-40DD-AFC4-6F175D3DCCD1}">
              <a14:hiddenFill xmlns:a14="http://schemas.microsoft.com/office/drawing/2010/main">
                <a:solidFill>
                  <a:srgbClr val="FFFFFF"/>
                </a:solidFill>
              </a14:hiddenFill>
            </a:ext>
          </a:extLst>
        </p:spPr>
      </p:pic>
      <p:sp>
        <p:nvSpPr>
          <p:cNvPr id="403" name="Google Shape;403;p32"/>
          <p:cNvSpPr txBox="1">
            <a:spLocks noGrp="1"/>
          </p:cNvSpPr>
          <p:nvPr>
            <p:ph type="ctrTitle"/>
          </p:nvPr>
        </p:nvSpPr>
        <p:spPr>
          <a:xfrm>
            <a:off x="527678" y="1333484"/>
            <a:ext cx="4378800"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dirty="0"/>
              <a:t>Provide Insights For Telangana Tourism Department</a:t>
            </a:r>
            <a:endParaRPr sz="3300" dirty="0"/>
          </a:p>
        </p:txBody>
      </p:sp>
      <p:sp>
        <p:nvSpPr>
          <p:cNvPr id="404" name="Google Shape;404;p32"/>
          <p:cNvSpPr txBox="1">
            <a:spLocks noGrp="1"/>
          </p:cNvSpPr>
          <p:nvPr>
            <p:ph type="subTitle" idx="1"/>
          </p:nvPr>
        </p:nvSpPr>
        <p:spPr>
          <a:xfrm>
            <a:off x="715100" y="3615925"/>
            <a:ext cx="43788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By Arnav Patnaik</a:t>
            </a:r>
            <a:endParaRPr dirty="0"/>
          </a:p>
        </p:txBody>
      </p:sp>
      <p:grpSp>
        <p:nvGrpSpPr>
          <p:cNvPr id="405" name="Google Shape;405;p32"/>
          <p:cNvGrpSpPr/>
          <p:nvPr/>
        </p:nvGrpSpPr>
        <p:grpSpPr>
          <a:xfrm>
            <a:off x="5067300" y="796300"/>
            <a:ext cx="3321000" cy="3888300"/>
            <a:chOff x="5067300" y="796300"/>
            <a:chExt cx="3321000" cy="3888300"/>
          </a:xfrm>
        </p:grpSpPr>
        <p:sp>
          <p:nvSpPr>
            <p:cNvPr id="406" name="Google Shape;406;p32"/>
            <p:cNvSpPr/>
            <p:nvPr/>
          </p:nvSpPr>
          <p:spPr>
            <a:xfrm>
              <a:off x="5067300" y="796300"/>
              <a:ext cx="3321000" cy="38883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5067300" y="419972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rot="10800000">
              <a:off x="5067300" y="79657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32"/>
          <p:cNvGrpSpPr/>
          <p:nvPr/>
        </p:nvGrpSpPr>
        <p:grpSpPr>
          <a:xfrm>
            <a:off x="6346308" y="917011"/>
            <a:ext cx="831300" cy="583790"/>
            <a:chOff x="6346308" y="3400241"/>
            <a:chExt cx="831300" cy="583790"/>
          </a:xfrm>
        </p:grpSpPr>
        <p:grpSp>
          <p:nvGrpSpPr>
            <p:cNvPr id="903" name="Google Shape;903;p32"/>
            <p:cNvGrpSpPr/>
            <p:nvPr/>
          </p:nvGrpSpPr>
          <p:grpSpPr>
            <a:xfrm>
              <a:off x="6469980" y="3400241"/>
              <a:ext cx="583790" cy="583790"/>
              <a:chOff x="4302600" y="4339100"/>
              <a:chExt cx="538800" cy="538800"/>
            </a:xfrm>
          </p:grpSpPr>
          <p:sp>
            <p:nvSpPr>
              <p:cNvPr id="904" name="Google Shape;904;p32"/>
              <p:cNvSpPr/>
              <p:nvPr/>
            </p:nvSpPr>
            <p:spPr>
              <a:xfrm>
                <a:off x="4380275" y="44167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4302600" y="4339100"/>
                <a:ext cx="538800" cy="538800"/>
              </a:xfrm>
              <a:prstGeom prst="donut">
                <a:avLst>
                  <a:gd name="adj" fmla="val 1283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32"/>
            <p:cNvSpPr/>
            <p:nvPr/>
          </p:nvSpPr>
          <p:spPr>
            <a:xfrm>
              <a:off x="6346308" y="3625568"/>
              <a:ext cx="831300" cy="133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picture containing text, sign&#10;&#10;Description automatically generated">
            <a:extLst>
              <a:ext uri="{FF2B5EF4-FFF2-40B4-BE49-F238E27FC236}">
                <a16:creationId xmlns:a16="http://schemas.microsoft.com/office/drawing/2014/main" id="{4B9380F9-F10D-8492-847A-61ADC2BAF121}"/>
              </a:ext>
            </a:extLst>
          </p:cNvPr>
          <p:cNvPicPr>
            <a:picLocks noChangeAspect="1"/>
          </p:cNvPicPr>
          <p:nvPr/>
        </p:nvPicPr>
        <p:blipFill>
          <a:blip r:embed="rId4"/>
          <a:stretch>
            <a:fillRect/>
          </a:stretch>
        </p:blipFill>
        <p:spPr>
          <a:xfrm>
            <a:off x="3798561" y="575311"/>
            <a:ext cx="804602" cy="804602"/>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53933BA7-65C2-34C8-524F-8CFDBCD71742}"/>
              </a:ext>
            </a:extLst>
          </p:cNvPr>
          <p:cNvPicPr>
            <a:picLocks noChangeAspect="1"/>
          </p:cNvPicPr>
          <p:nvPr/>
        </p:nvPicPr>
        <p:blipFill>
          <a:blip r:embed="rId5"/>
          <a:stretch>
            <a:fillRect/>
          </a:stretch>
        </p:blipFill>
        <p:spPr>
          <a:xfrm>
            <a:off x="601898" y="707881"/>
            <a:ext cx="1743471" cy="539463"/>
          </a:xfrm>
          <a:prstGeom prst="rect">
            <a:avLst/>
          </a:prstGeom>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pic>
        <p:nvPicPr>
          <p:cNvPr id="4" name="Picture 3">
            <a:extLst>
              <a:ext uri="{FF2B5EF4-FFF2-40B4-BE49-F238E27FC236}">
                <a16:creationId xmlns:a16="http://schemas.microsoft.com/office/drawing/2014/main" id="{3FC325C0-DF3D-240F-5D98-5E8671599ED3}"/>
              </a:ext>
            </a:extLst>
          </p:cNvPr>
          <p:cNvPicPr>
            <a:picLocks noChangeAspect="1"/>
          </p:cNvPicPr>
          <p:nvPr/>
        </p:nvPicPr>
        <p:blipFill rotWithShape="1">
          <a:blip r:embed="rId3"/>
          <a:srcRect l="1911"/>
          <a:stretch/>
        </p:blipFill>
        <p:spPr>
          <a:xfrm>
            <a:off x="1300077" y="865947"/>
            <a:ext cx="2743322" cy="2232853"/>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19B65CC2-8DA7-E886-8061-38B570381A91}"/>
              </a:ext>
            </a:extLst>
          </p:cNvPr>
          <p:cNvPicPr>
            <a:picLocks noChangeAspect="1"/>
          </p:cNvPicPr>
          <p:nvPr/>
        </p:nvPicPr>
        <p:blipFill rotWithShape="1">
          <a:blip r:embed="rId4"/>
          <a:srcRect l="1643"/>
          <a:stretch/>
        </p:blipFill>
        <p:spPr>
          <a:xfrm>
            <a:off x="5007207" y="865947"/>
            <a:ext cx="2743321" cy="2232853"/>
          </a:xfrm>
          <a:prstGeom prst="roundRect">
            <a:avLst>
              <a:gd name="adj" fmla="val 8594"/>
            </a:avLst>
          </a:prstGeom>
          <a:solidFill>
            <a:srgbClr val="FFFFFF">
              <a:shade val="85000"/>
            </a:srgbClr>
          </a:solidFill>
          <a:ln>
            <a:noFill/>
          </a:ln>
          <a:effectLst/>
        </p:spPr>
      </p:pic>
      <p:sp>
        <p:nvSpPr>
          <p:cNvPr id="8" name="Google Shape;1289;p36">
            <a:extLst>
              <a:ext uri="{FF2B5EF4-FFF2-40B4-BE49-F238E27FC236}">
                <a16:creationId xmlns:a16="http://schemas.microsoft.com/office/drawing/2014/main" id="{613EC26F-EA3B-D55E-82A3-3092628A373E}"/>
              </a:ext>
            </a:extLst>
          </p:cNvPr>
          <p:cNvSpPr txBox="1">
            <a:spLocks noGrp="1"/>
          </p:cNvSpPr>
          <p:nvPr>
            <p:ph type="subTitle" idx="1"/>
          </p:nvPr>
        </p:nvSpPr>
        <p:spPr>
          <a:xfrm>
            <a:off x="694164" y="3098800"/>
            <a:ext cx="7755672" cy="1688011"/>
          </a:xfrm>
          <a:prstGeom prst="rect">
            <a:avLst/>
          </a:prstGeom>
        </p:spPr>
        <p:txBody>
          <a:bodyPr spcFirstLastPara="1" wrap="square" lIns="91425" tIns="91425" rIns="91425" bIns="91425" anchor="t" anchorCtr="0">
            <a:noAutofit/>
          </a:bodyPr>
          <a:lstStyle/>
          <a:p>
            <a:pPr marL="311150" lvl="0" indent="-171450" algn="just" rtl="0">
              <a:spcBef>
                <a:spcPts val="1000"/>
              </a:spcBef>
              <a:spcAft>
                <a:spcPts val="0"/>
              </a:spcAft>
              <a:buSzPts val="1400"/>
              <a:buFont typeface="Wingdings" panose="05000000000000000000" pitchFamily="2" charset="2"/>
              <a:buChar char="ü"/>
            </a:pPr>
            <a:r>
              <a:rPr lang="en-US" sz="1100" dirty="0" err="1"/>
              <a:t>Nagarkurnool</a:t>
            </a:r>
            <a:r>
              <a:rPr lang="en-US" sz="1100" dirty="0"/>
              <a:t> attracts foreign tourists with its natural beauty, adventure tourism, and wildlife sanctuaries.</a:t>
            </a:r>
          </a:p>
          <a:p>
            <a:pPr marL="311150" lvl="0" indent="-171450" algn="just" rtl="0">
              <a:spcBef>
                <a:spcPts val="1000"/>
              </a:spcBef>
              <a:spcAft>
                <a:spcPts val="0"/>
              </a:spcAft>
              <a:buSzPts val="1400"/>
              <a:buFont typeface="Wingdings" panose="05000000000000000000" pitchFamily="2" charset="2"/>
              <a:buChar char="ü"/>
            </a:pPr>
            <a:r>
              <a:rPr lang="en-US" sz="1100" dirty="0" err="1"/>
              <a:t>Jogulamba</a:t>
            </a:r>
            <a:r>
              <a:rPr lang="en-US" sz="1100" dirty="0"/>
              <a:t> Gadwal's historical and cultural sites, handloom products, and proximity to Hyderabad make it a popular destination for foreign tourists.</a:t>
            </a:r>
          </a:p>
          <a:p>
            <a:pPr marL="311150" lvl="0" indent="-171450" algn="just" rtl="0">
              <a:spcBef>
                <a:spcPts val="1000"/>
              </a:spcBef>
              <a:spcAft>
                <a:spcPts val="0"/>
              </a:spcAft>
              <a:buSzPts val="1400"/>
              <a:buFont typeface="Wingdings" panose="05000000000000000000" pitchFamily="2" charset="2"/>
              <a:buChar char="ü"/>
            </a:pPr>
            <a:r>
              <a:rPr lang="en-US" sz="1100" dirty="0" err="1"/>
              <a:t>Jangaon</a:t>
            </a:r>
            <a:r>
              <a:rPr lang="en-US" sz="1100" dirty="0"/>
              <a:t> has limited tourist attractions, inadequate infrastructure and marketing, a lack of accommodation facilities and basic amenities, and inadequate transport facilities have resulted in a low CAGR in tourism.</a:t>
            </a:r>
          </a:p>
        </p:txBody>
      </p:sp>
    </p:spTree>
    <p:extLst>
      <p:ext uri="{BB962C8B-B14F-4D97-AF65-F5344CB8AC3E}">
        <p14:creationId xmlns:p14="http://schemas.microsoft.com/office/powerpoint/2010/main" val="1040339161"/>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7" name="Google Shape;1727;p40"/>
          <p:cNvSpPr txBox="1">
            <a:spLocks noGrp="1"/>
          </p:cNvSpPr>
          <p:nvPr>
            <p:ph type="title"/>
          </p:nvPr>
        </p:nvSpPr>
        <p:spPr>
          <a:xfrm>
            <a:off x="720000" y="445024"/>
            <a:ext cx="7704000" cy="1096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Comparison Indicators</a:t>
            </a:r>
            <a:endParaRPr sz="3000" dirty="0"/>
          </a:p>
        </p:txBody>
      </p:sp>
      <p:pic>
        <p:nvPicPr>
          <p:cNvPr id="3" name="Picture 2">
            <a:extLst>
              <a:ext uri="{FF2B5EF4-FFF2-40B4-BE49-F238E27FC236}">
                <a16:creationId xmlns:a16="http://schemas.microsoft.com/office/drawing/2014/main" id="{C56D93E5-E7CB-E3C5-E231-F9AC0989AC06}"/>
              </a:ext>
            </a:extLst>
          </p:cNvPr>
          <p:cNvPicPr>
            <a:picLocks noChangeAspect="1"/>
          </p:cNvPicPr>
          <p:nvPr/>
        </p:nvPicPr>
        <p:blipFill>
          <a:blip r:embed="rId3"/>
          <a:stretch>
            <a:fillRect/>
          </a:stretch>
        </p:blipFill>
        <p:spPr>
          <a:xfrm>
            <a:off x="1610875" y="1249966"/>
            <a:ext cx="2408129" cy="1943268"/>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D66E28A7-372A-0FB7-5E5B-B08E5B496F09}"/>
              </a:ext>
            </a:extLst>
          </p:cNvPr>
          <p:cNvPicPr>
            <a:picLocks noChangeAspect="1"/>
          </p:cNvPicPr>
          <p:nvPr/>
        </p:nvPicPr>
        <p:blipFill>
          <a:blip r:embed="rId4"/>
          <a:stretch>
            <a:fillRect/>
          </a:stretch>
        </p:blipFill>
        <p:spPr>
          <a:xfrm>
            <a:off x="4879854" y="1249966"/>
            <a:ext cx="2438611" cy="1958510"/>
          </a:xfrm>
          <a:prstGeom prst="roundRect">
            <a:avLst>
              <a:gd name="adj" fmla="val 8594"/>
            </a:avLst>
          </a:prstGeom>
          <a:solidFill>
            <a:srgbClr val="FFFFFF">
              <a:shade val="85000"/>
            </a:srgbClr>
          </a:solidFill>
          <a:ln>
            <a:noFill/>
          </a:ln>
          <a:effectLst/>
        </p:spPr>
      </p:pic>
      <p:sp>
        <p:nvSpPr>
          <p:cNvPr id="8" name="Google Shape;1289;p36">
            <a:extLst>
              <a:ext uri="{FF2B5EF4-FFF2-40B4-BE49-F238E27FC236}">
                <a16:creationId xmlns:a16="http://schemas.microsoft.com/office/drawing/2014/main" id="{93DFA363-B872-2328-2554-87DF4A944B96}"/>
              </a:ext>
            </a:extLst>
          </p:cNvPr>
          <p:cNvSpPr txBox="1">
            <a:spLocks noGrp="1"/>
          </p:cNvSpPr>
          <p:nvPr>
            <p:ph type="subTitle" idx="1"/>
          </p:nvPr>
        </p:nvSpPr>
        <p:spPr>
          <a:xfrm>
            <a:off x="668328" y="3269785"/>
            <a:ext cx="7755672" cy="1688011"/>
          </a:xfrm>
          <a:prstGeom prst="rect">
            <a:avLst/>
          </a:prstGeom>
        </p:spPr>
        <p:txBody>
          <a:bodyPr spcFirstLastPara="1" wrap="square" lIns="91425" tIns="91425" rIns="91425" bIns="91425" anchor="t" anchorCtr="0">
            <a:noAutofit/>
          </a:bodyPr>
          <a:lstStyle/>
          <a:p>
            <a:pPr marL="311150" lvl="0" indent="-171450" algn="just"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Hyderabad is a major economic and cultural hub in South India, attracting a large number of domestic and foreign tourists to its historical landmarks and business centers. </a:t>
            </a:r>
          </a:p>
          <a:p>
            <a:pPr marL="311150" lvl="0" indent="-171450" algn="just" rtl="0">
              <a:spcBef>
                <a:spcPts val="1000"/>
              </a:spcBef>
              <a:spcAft>
                <a:spcPts val="0"/>
              </a:spcAft>
              <a:buSzPts val="1400"/>
              <a:buFont typeface="Wingdings" panose="05000000000000000000" pitchFamily="2" charset="2"/>
              <a:buChar char="ü"/>
            </a:pPr>
            <a:r>
              <a:rPr lang="en-US" sz="1100" b="0" dirty="0" err="1">
                <a:latin typeface="Lato" panose="020F0502020204030203" pitchFamily="34" charset="0"/>
                <a:ea typeface="Lato" panose="020F0502020204030203" pitchFamily="34" charset="0"/>
                <a:cs typeface="Lato" panose="020F0502020204030203" pitchFamily="34" charset="0"/>
              </a:rPr>
              <a:t>Mulugu</a:t>
            </a:r>
            <a:r>
              <a:rPr lang="en-US" sz="1100" b="0" dirty="0">
                <a:latin typeface="Lato" panose="020F0502020204030203" pitchFamily="34" charset="0"/>
                <a:ea typeface="Lato" panose="020F0502020204030203" pitchFamily="34" charset="0"/>
                <a:cs typeface="Lato" panose="020F0502020204030203" pitchFamily="34" charset="0"/>
              </a:rPr>
              <a:t> is a district with a high ratio of domestic tourists to foreign tourists, primarily due to its popularity as a weekend getaway spot for locals and the presence of famous Hindu temples.</a:t>
            </a:r>
          </a:p>
          <a:p>
            <a:pPr marL="311150" lvl="0" indent="-171450" algn="just"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Nirmal has the least Domestic to foreign ratio.</a:t>
            </a:r>
          </a:p>
        </p:txBody>
      </p:sp>
    </p:spTree>
    <p:extLst>
      <p:ext uri="{BB962C8B-B14F-4D97-AF65-F5344CB8AC3E}">
        <p14:creationId xmlns:p14="http://schemas.microsoft.com/office/powerpoint/2010/main" val="102515727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7" name="Google Shape;1727;p40"/>
          <p:cNvSpPr txBox="1">
            <a:spLocks noGrp="1"/>
          </p:cNvSpPr>
          <p:nvPr>
            <p:ph type="title"/>
          </p:nvPr>
        </p:nvSpPr>
        <p:spPr>
          <a:xfrm>
            <a:off x="720000" y="445024"/>
            <a:ext cx="7704000" cy="1096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Comparison Indicators</a:t>
            </a:r>
            <a:endParaRPr sz="3000" dirty="0"/>
          </a:p>
        </p:txBody>
      </p:sp>
      <p:pic>
        <p:nvPicPr>
          <p:cNvPr id="9" name="Picture 8">
            <a:extLst>
              <a:ext uri="{FF2B5EF4-FFF2-40B4-BE49-F238E27FC236}">
                <a16:creationId xmlns:a16="http://schemas.microsoft.com/office/drawing/2014/main" id="{AD5777AE-0D74-AFA6-4627-1DB028EBB026}"/>
              </a:ext>
            </a:extLst>
          </p:cNvPr>
          <p:cNvPicPr>
            <a:picLocks noChangeAspect="1"/>
          </p:cNvPicPr>
          <p:nvPr/>
        </p:nvPicPr>
        <p:blipFill>
          <a:blip r:embed="rId3"/>
          <a:stretch>
            <a:fillRect/>
          </a:stretch>
        </p:blipFill>
        <p:spPr>
          <a:xfrm>
            <a:off x="1947225" y="1132129"/>
            <a:ext cx="2436610" cy="2065137"/>
          </a:xfrm>
          <a:prstGeom prst="roundRect">
            <a:avLst>
              <a:gd name="adj" fmla="val 8594"/>
            </a:avLst>
          </a:prstGeom>
          <a:solidFill>
            <a:srgbClr val="FFFFFF">
              <a:shade val="85000"/>
            </a:srgbClr>
          </a:solidFill>
          <a:ln>
            <a:noFill/>
          </a:ln>
          <a:effectLst/>
        </p:spPr>
      </p:pic>
      <p:pic>
        <p:nvPicPr>
          <p:cNvPr id="11" name="Picture 10">
            <a:extLst>
              <a:ext uri="{FF2B5EF4-FFF2-40B4-BE49-F238E27FC236}">
                <a16:creationId xmlns:a16="http://schemas.microsoft.com/office/drawing/2014/main" id="{525F24D4-3DC0-0F58-6423-89BA5920E201}"/>
              </a:ext>
            </a:extLst>
          </p:cNvPr>
          <p:cNvPicPr>
            <a:picLocks noChangeAspect="1"/>
          </p:cNvPicPr>
          <p:nvPr/>
        </p:nvPicPr>
        <p:blipFill>
          <a:blip r:embed="rId4"/>
          <a:stretch>
            <a:fillRect/>
          </a:stretch>
        </p:blipFill>
        <p:spPr>
          <a:xfrm>
            <a:off x="4931664" y="1132129"/>
            <a:ext cx="2380987" cy="2066400"/>
          </a:xfrm>
          <a:prstGeom prst="roundRect">
            <a:avLst>
              <a:gd name="adj" fmla="val 8594"/>
            </a:avLst>
          </a:prstGeom>
          <a:solidFill>
            <a:srgbClr val="FFFFFF">
              <a:shade val="85000"/>
            </a:srgbClr>
          </a:solidFill>
          <a:ln>
            <a:noFill/>
          </a:ln>
          <a:effectLst/>
        </p:spPr>
      </p:pic>
      <p:sp>
        <p:nvSpPr>
          <p:cNvPr id="12" name="Google Shape;1289;p36">
            <a:extLst>
              <a:ext uri="{FF2B5EF4-FFF2-40B4-BE49-F238E27FC236}">
                <a16:creationId xmlns:a16="http://schemas.microsoft.com/office/drawing/2014/main" id="{F0FC9163-A93F-54DA-A870-B2D60E57EBE1}"/>
              </a:ext>
            </a:extLst>
          </p:cNvPr>
          <p:cNvSpPr txBox="1">
            <a:spLocks noGrp="1"/>
          </p:cNvSpPr>
          <p:nvPr>
            <p:ph type="subTitle" idx="1"/>
          </p:nvPr>
        </p:nvSpPr>
        <p:spPr>
          <a:xfrm>
            <a:off x="668328" y="3269785"/>
            <a:ext cx="7755672" cy="1688011"/>
          </a:xfrm>
          <a:prstGeom prst="rect">
            <a:avLst/>
          </a:prstGeom>
        </p:spPr>
        <p:txBody>
          <a:bodyPr spcFirstLastPara="1" wrap="square" lIns="91425" tIns="91425" rIns="91425" bIns="91425" anchor="t" anchorCtr="0">
            <a:noAutofit/>
          </a:bodyPr>
          <a:lstStyle/>
          <a:p>
            <a:pPr marL="311150" lvl="0" indent="-171450" algn="just" rtl="0">
              <a:spcBef>
                <a:spcPts val="1000"/>
              </a:spcBef>
              <a:spcAft>
                <a:spcPts val="0"/>
              </a:spcAft>
              <a:buSzPts val="1400"/>
              <a:buFont typeface="Wingdings" panose="05000000000000000000" pitchFamily="2" charset="2"/>
              <a:buChar char="ü"/>
            </a:pPr>
            <a:r>
              <a:rPr lang="en-US" sz="1100" b="0" dirty="0" err="1">
                <a:latin typeface="Lato" panose="020F0502020204030203" pitchFamily="34" charset="0"/>
                <a:ea typeface="Lato" panose="020F0502020204030203" pitchFamily="34" charset="0"/>
                <a:cs typeface="Lato" panose="020F0502020204030203" pitchFamily="34" charset="0"/>
              </a:rPr>
              <a:t>Rajanna</a:t>
            </a:r>
            <a:r>
              <a:rPr lang="en-US" sz="1100" b="0" dirty="0">
                <a:latin typeface="Lato" panose="020F0502020204030203" pitchFamily="34" charset="0"/>
                <a:ea typeface="Lato" panose="020F0502020204030203" pitchFamily="34" charset="0"/>
                <a:cs typeface="Lato" panose="020F0502020204030203" pitchFamily="34" charset="0"/>
              </a:rPr>
              <a:t> </a:t>
            </a:r>
            <a:r>
              <a:rPr lang="en-US" sz="1100" b="0" dirty="0" err="1">
                <a:latin typeface="Lato" panose="020F0502020204030203" pitchFamily="34" charset="0"/>
                <a:ea typeface="Lato" panose="020F0502020204030203" pitchFamily="34" charset="0"/>
                <a:cs typeface="Lato" panose="020F0502020204030203" pitchFamily="34" charset="0"/>
              </a:rPr>
              <a:t>Sircilla</a:t>
            </a:r>
            <a:r>
              <a:rPr lang="en-US" sz="1100" b="0" dirty="0">
                <a:latin typeface="Lato" panose="020F0502020204030203" pitchFamily="34" charset="0"/>
                <a:ea typeface="Lato" panose="020F0502020204030203" pitchFamily="34" charset="0"/>
                <a:cs typeface="Lato" panose="020F0502020204030203" pitchFamily="34" charset="0"/>
              </a:rPr>
              <a:t> has high population to tourist footfall due to the handloom industry, Kargil Park, and the historical </a:t>
            </a:r>
            <a:r>
              <a:rPr lang="en-US" sz="1100" b="0" dirty="0" err="1">
                <a:latin typeface="Lato" panose="020F0502020204030203" pitchFamily="34" charset="0"/>
                <a:ea typeface="Lato" panose="020F0502020204030203" pitchFamily="34" charset="0"/>
                <a:cs typeface="Lato" panose="020F0502020204030203" pitchFamily="34" charset="0"/>
              </a:rPr>
              <a:t>Sircilla</a:t>
            </a:r>
            <a:r>
              <a:rPr lang="en-US" sz="1100" b="0" dirty="0">
                <a:latin typeface="Lato" panose="020F0502020204030203" pitchFamily="34" charset="0"/>
                <a:ea typeface="Lato" panose="020F0502020204030203" pitchFamily="34" charset="0"/>
                <a:cs typeface="Lato" panose="020F0502020204030203" pitchFamily="34" charset="0"/>
              </a:rPr>
              <a:t> Fort, and high population.</a:t>
            </a:r>
          </a:p>
          <a:p>
            <a:pPr marL="311150" lvl="0" indent="-171450" algn="just" rtl="0">
              <a:spcBef>
                <a:spcPts val="1000"/>
              </a:spcBef>
              <a:spcAft>
                <a:spcPts val="0"/>
              </a:spcAft>
              <a:buSzPts val="1400"/>
              <a:buFont typeface="Wingdings" panose="05000000000000000000" pitchFamily="2" charset="2"/>
              <a:buChar char="ü"/>
            </a:pPr>
            <a:r>
              <a:rPr lang="en-US" sz="1100" b="0" dirty="0" err="1">
                <a:latin typeface="Lato" panose="020F0502020204030203" pitchFamily="34" charset="0"/>
                <a:ea typeface="Lato" panose="020F0502020204030203" pitchFamily="34" charset="0"/>
                <a:cs typeface="Lato" panose="020F0502020204030203" pitchFamily="34" charset="0"/>
              </a:rPr>
              <a:t>Bhadradri</a:t>
            </a:r>
            <a:r>
              <a:rPr lang="en-US" sz="1100" b="0" dirty="0">
                <a:latin typeface="Lato" panose="020F0502020204030203" pitchFamily="34" charset="0"/>
                <a:ea typeface="Lato" panose="020F0502020204030203" pitchFamily="34" charset="0"/>
                <a:cs typeface="Lato" panose="020F0502020204030203" pitchFamily="34" charset="0"/>
              </a:rPr>
              <a:t> </a:t>
            </a:r>
            <a:r>
              <a:rPr lang="en-US" sz="1100" b="0" dirty="0" err="1">
                <a:latin typeface="Lato" panose="020F0502020204030203" pitchFamily="34" charset="0"/>
                <a:ea typeface="Lato" panose="020F0502020204030203" pitchFamily="34" charset="0"/>
                <a:cs typeface="Lato" panose="020F0502020204030203" pitchFamily="34" charset="0"/>
              </a:rPr>
              <a:t>Kothagudem</a:t>
            </a:r>
            <a:r>
              <a:rPr lang="en-US" sz="1100" b="0" dirty="0">
                <a:latin typeface="Lato" panose="020F0502020204030203" pitchFamily="34" charset="0"/>
                <a:ea typeface="Lato" panose="020F0502020204030203" pitchFamily="34" charset="0"/>
                <a:cs typeface="Lato" panose="020F0502020204030203" pitchFamily="34" charset="0"/>
              </a:rPr>
              <a:t> has high tourist footfall due to </a:t>
            </a:r>
            <a:r>
              <a:rPr lang="en-US" sz="1100" b="0" dirty="0" err="1">
                <a:latin typeface="Lato" panose="020F0502020204030203" pitchFamily="34" charset="0"/>
                <a:ea typeface="Lato" panose="020F0502020204030203" pitchFamily="34" charset="0"/>
                <a:cs typeface="Lato" panose="020F0502020204030203" pitchFamily="34" charset="0"/>
              </a:rPr>
              <a:t>Kothagudem</a:t>
            </a:r>
            <a:r>
              <a:rPr lang="en-US" sz="1100" b="0" dirty="0">
                <a:latin typeface="Lato" panose="020F0502020204030203" pitchFamily="34" charset="0"/>
                <a:ea typeface="Lato" panose="020F0502020204030203" pitchFamily="34" charset="0"/>
                <a:cs typeface="Lato" panose="020F0502020204030203" pitchFamily="34" charset="0"/>
              </a:rPr>
              <a:t> Thermal Power Station and </a:t>
            </a:r>
            <a:r>
              <a:rPr lang="en-US" sz="1100" b="0" dirty="0" err="1">
                <a:latin typeface="Lato" panose="020F0502020204030203" pitchFamily="34" charset="0"/>
                <a:ea typeface="Lato" panose="020F0502020204030203" pitchFamily="34" charset="0"/>
                <a:cs typeface="Lato" panose="020F0502020204030203" pitchFamily="34" charset="0"/>
              </a:rPr>
              <a:t>Kinnerasani</a:t>
            </a:r>
            <a:r>
              <a:rPr lang="en-US" sz="1100" b="0" dirty="0">
                <a:latin typeface="Lato" panose="020F0502020204030203" pitchFamily="34" charset="0"/>
                <a:ea typeface="Lato" panose="020F0502020204030203" pitchFamily="34" charset="0"/>
                <a:cs typeface="Lato" panose="020F0502020204030203" pitchFamily="34" charset="0"/>
              </a:rPr>
              <a:t> Wildlife Sanctuary, and its high population.</a:t>
            </a:r>
          </a:p>
          <a:p>
            <a:pPr marL="311150" lvl="0" indent="-171450" algn="just" rtl="0">
              <a:spcBef>
                <a:spcPts val="1000"/>
              </a:spcBef>
              <a:spcAft>
                <a:spcPts val="0"/>
              </a:spcAft>
              <a:buSzPts val="1400"/>
              <a:buFont typeface="Wingdings" panose="05000000000000000000" pitchFamily="2" charset="2"/>
              <a:buChar char="ü"/>
            </a:pPr>
            <a:r>
              <a:rPr lang="en-US" sz="1100" b="0" dirty="0" err="1">
                <a:latin typeface="Lato" panose="020F0502020204030203" pitchFamily="34" charset="0"/>
                <a:ea typeface="Lato" panose="020F0502020204030203" pitchFamily="34" charset="0"/>
                <a:cs typeface="Lato" panose="020F0502020204030203" pitchFamily="34" charset="0"/>
              </a:rPr>
              <a:t>Kamareddy</a:t>
            </a:r>
            <a:r>
              <a:rPr lang="en-US" sz="1100" b="0" dirty="0">
                <a:latin typeface="Lato" panose="020F0502020204030203" pitchFamily="34" charset="0"/>
                <a:ea typeface="Lato" panose="020F0502020204030203" pitchFamily="34" charset="0"/>
                <a:cs typeface="Lato" panose="020F0502020204030203" pitchFamily="34" charset="0"/>
              </a:rPr>
              <a:t>, </a:t>
            </a:r>
            <a:r>
              <a:rPr lang="en-US" sz="1100" b="0" dirty="0" err="1">
                <a:latin typeface="Lato" panose="020F0502020204030203" pitchFamily="34" charset="0"/>
                <a:ea typeface="Lato" panose="020F0502020204030203" pitchFamily="34" charset="0"/>
                <a:cs typeface="Lato" panose="020F0502020204030203" pitchFamily="34" charset="0"/>
              </a:rPr>
              <a:t>Medchal</a:t>
            </a:r>
            <a:r>
              <a:rPr lang="en-US" sz="1100" b="0" dirty="0">
                <a:latin typeface="Lato" panose="020F0502020204030203" pitchFamily="34" charset="0"/>
                <a:ea typeface="Lato" panose="020F0502020204030203" pitchFamily="34" charset="0"/>
                <a:cs typeface="Lato" panose="020F0502020204030203" pitchFamily="34" charset="0"/>
              </a:rPr>
              <a:t>, Ranga Reddy, </a:t>
            </a:r>
            <a:r>
              <a:rPr lang="en-US" sz="1100" b="0" dirty="0" err="1">
                <a:latin typeface="Lato" panose="020F0502020204030203" pitchFamily="34" charset="0"/>
                <a:ea typeface="Lato" panose="020F0502020204030203" pitchFamily="34" charset="0"/>
                <a:cs typeface="Lato" panose="020F0502020204030203" pitchFamily="34" charset="0"/>
              </a:rPr>
              <a:t>Suryapet</a:t>
            </a:r>
            <a:r>
              <a:rPr lang="en-US" sz="1100" b="0" dirty="0">
                <a:latin typeface="Lato" panose="020F0502020204030203" pitchFamily="34" charset="0"/>
                <a:ea typeface="Lato" panose="020F0502020204030203" pitchFamily="34" charset="0"/>
                <a:cs typeface="Lato" panose="020F0502020204030203" pitchFamily="34" charset="0"/>
              </a:rPr>
              <a:t>, and </a:t>
            </a:r>
            <a:r>
              <a:rPr lang="en-US" sz="1100" b="0" dirty="0" err="1">
                <a:latin typeface="Lato" panose="020F0502020204030203" pitchFamily="34" charset="0"/>
                <a:ea typeface="Lato" panose="020F0502020204030203" pitchFamily="34" charset="0"/>
                <a:cs typeface="Lato" panose="020F0502020204030203" pitchFamily="34" charset="0"/>
              </a:rPr>
              <a:t>Vikarabad</a:t>
            </a:r>
            <a:r>
              <a:rPr lang="en-US" sz="1100" b="0" dirty="0">
                <a:latin typeface="Lato" panose="020F0502020204030203" pitchFamily="34" charset="0"/>
                <a:ea typeface="Lato" panose="020F0502020204030203" pitchFamily="34" charset="0"/>
                <a:cs typeface="Lato" panose="020F0502020204030203" pitchFamily="34" charset="0"/>
              </a:rPr>
              <a:t> have a low population-to-tourist footfall ratio, which can be attributed to their limited tourist attractions, inadequate infrastructure, and basic amenities.</a:t>
            </a:r>
          </a:p>
        </p:txBody>
      </p:sp>
    </p:spTree>
    <p:extLst>
      <p:ext uri="{BB962C8B-B14F-4D97-AF65-F5344CB8AC3E}">
        <p14:creationId xmlns:p14="http://schemas.microsoft.com/office/powerpoint/2010/main" val="362048198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7" name="Google Shape;1727;p40"/>
          <p:cNvSpPr txBox="1">
            <a:spLocks noGrp="1"/>
          </p:cNvSpPr>
          <p:nvPr>
            <p:ph type="title"/>
          </p:nvPr>
        </p:nvSpPr>
        <p:spPr>
          <a:xfrm>
            <a:off x="720000" y="445024"/>
            <a:ext cx="7704000" cy="1096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Analyzing Hyderabad</a:t>
            </a:r>
            <a:endParaRPr sz="3000" dirty="0"/>
          </a:p>
        </p:txBody>
      </p:sp>
      <p:pic>
        <p:nvPicPr>
          <p:cNvPr id="4" name="Picture 3">
            <a:extLst>
              <a:ext uri="{FF2B5EF4-FFF2-40B4-BE49-F238E27FC236}">
                <a16:creationId xmlns:a16="http://schemas.microsoft.com/office/drawing/2014/main" id="{64A1331F-11A0-4486-B00C-B843AB7E0B9E}"/>
              </a:ext>
            </a:extLst>
          </p:cNvPr>
          <p:cNvPicPr>
            <a:picLocks noChangeAspect="1"/>
          </p:cNvPicPr>
          <p:nvPr/>
        </p:nvPicPr>
        <p:blipFill>
          <a:blip r:embed="rId3"/>
          <a:stretch>
            <a:fillRect/>
          </a:stretch>
        </p:blipFill>
        <p:spPr>
          <a:xfrm>
            <a:off x="394145" y="1103505"/>
            <a:ext cx="8355710" cy="2272231"/>
          </a:xfrm>
          <a:prstGeom prst="roundRect">
            <a:avLst>
              <a:gd name="adj" fmla="val 8594"/>
            </a:avLst>
          </a:prstGeom>
          <a:solidFill>
            <a:srgbClr val="FFFFFF">
              <a:shade val="85000"/>
            </a:srgbClr>
          </a:solidFill>
          <a:ln>
            <a:noFill/>
          </a:ln>
          <a:effectLst/>
        </p:spPr>
      </p:pic>
      <p:sp>
        <p:nvSpPr>
          <p:cNvPr id="5" name="Google Shape;1289;p36">
            <a:extLst>
              <a:ext uri="{FF2B5EF4-FFF2-40B4-BE49-F238E27FC236}">
                <a16:creationId xmlns:a16="http://schemas.microsoft.com/office/drawing/2014/main" id="{2C0DA53D-8357-AE7E-4C66-691ABE195CCF}"/>
              </a:ext>
            </a:extLst>
          </p:cNvPr>
          <p:cNvSpPr txBox="1">
            <a:spLocks noGrp="1"/>
          </p:cNvSpPr>
          <p:nvPr>
            <p:ph type="subTitle" idx="1"/>
          </p:nvPr>
        </p:nvSpPr>
        <p:spPr>
          <a:xfrm>
            <a:off x="668328" y="3375735"/>
            <a:ext cx="7755672" cy="1424865"/>
          </a:xfrm>
          <a:prstGeom prst="rect">
            <a:avLst/>
          </a:prstGeom>
        </p:spPr>
        <p:txBody>
          <a:bodyPr spcFirstLastPara="1" wrap="square" lIns="91425" tIns="91425" rIns="91425" bIns="91425" anchor="t" anchorCtr="0">
            <a:noAutofit/>
          </a:bodyPr>
          <a:lstStyle/>
          <a:p>
            <a:pPr marL="311150" lvl="0" indent="-171450" algn="just"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Reasons for the peak months of foreign visitors in Hyderabad (December, January, and February) could be the pleasant winter weather, lower airfare and hotel rates, and popular events such as the Hyderabad Literary Festival and International Kite Festival.</a:t>
            </a:r>
          </a:p>
          <a:p>
            <a:pPr marL="311150" lvl="0" indent="-171450" algn="just"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February and March are low-season months for domestic visitors in Hyderabad due to hot and dry weather, while September is low due to monsoon season and school schedules.</a:t>
            </a:r>
          </a:p>
        </p:txBody>
      </p:sp>
    </p:spTree>
    <p:extLst>
      <p:ext uri="{BB962C8B-B14F-4D97-AF65-F5344CB8AC3E}">
        <p14:creationId xmlns:p14="http://schemas.microsoft.com/office/powerpoint/2010/main" val="2138631266"/>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7" name="Google Shape;1727;p40"/>
          <p:cNvSpPr txBox="1">
            <a:spLocks noGrp="1"/>
          </p:cNvSpPr>
          <p:nvPr>
            <p:ph type="title"/>
          </p:nvPr>
        </p:nvSpPr>
        <p:spPr>
          <a:xfrm>
            <a:off x="720000" y="445024"/>
            <a:ext cx="7704000" cy="1096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Analyzing Hyderabad</a:t>
            </a:r>
            <a:endParaRPr sz="3000" dirty="0"/>
          </a:p>
        </p:txBody>
      </p:sp>
      <p:pic>
        <p:nvPicPr>
          <p:cNvPr id="3" name="Picture 2">
            <a:extLst>
              <a:ext uri="{FF2B5EF4-FFF2-40B4-BE49-F238E27FC236}">
                <a16:creationId xmlns:a16="http://schemas.microsoft.com/office/drawing/2014/main" id="{8510EAD8-988B-C373-E818-42E81953044A}"/>
              </a:ext>
            </a:extLst>
          </p:cNvPr>
          <p:cNvPicPr>
            <a:picLocks noChangeAspect="1"/>
          </p:cNvPicPr>
          <p:nvPr/>
        </p:nvPicPr>
        <p:blipFill>
          <a:blip r:embed="rId3"/>
          <a:stretch>
            <a:fillRect/>
          </a:stretch>
        </p:blipFill>
        <p:spPr>
          <a:xfrm>
            <a:off x="729498" y="1470841"/>
            <a:ext cx="3543607" cy="1501270"/>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861FAAF4-072B-37A4-F177-889EF6E1A21B}"/>
              </a:ext>
            </a:extLst>
          </p:cNvPr>
          <p:cNvPicPr>
            <a:picLocks noChangeAspect="1"/>
          </p:cNvPicPr>
          <p:nvPr/>
        </p:nvPicPr>
        <p:blipFill rotWithShape="1">
          <a:blip r:embed="rId4"/>
          <a:srcRect l="2516" r="4771"/>
          <a:stretch/>
        </p:blipFill>
        <p:spPr>
          <a:xfrm>
            <a:off x="4663448" y="1470841"/>
            <a:ext cx="3370209" cy="1539373"/>
          </a:xfrm>
          <a:prstGeom prst="roundRect">
            <a:avLst>
              <a:gd name="adj" fmla="val 8594"/>
            </a:avLst>
          </a:prstGeom>
          <a:solidFill>
            <a:srgbClr val="FFFFFF">
              <a:shade val="85000"/>
            </a:srgbClr>
          </a:solidFill>
          <a:ln>
            <a:noFill/>
          </a:ln>
          <a:effectLst/>
        </p:spPr>
      </p:pic>
      <p:sp>
        <p:nvSpPr>
          <p:cNvPr id="8" name="Google Shape;1289;p36">
            <a:extLst>
              <a:ext uri="{FF2B5EF4-FFF2-40B4-BE49-F238E27FC236}">
                <a16:creationId xmlns:a16="http://schemas.microsoft.com/office/drawing/2014/main" id="{C799C0B3-EDD6-7F35-A928-AB1BDC3482D0}"/>
              </a:ext>
            </a:extLst>
          </p:cNvPr>
          <p:cNvSpPr txBox="1">
            <a:spLocks noGrp="1"/>
          </p:cNvSpPr>
          <p:nvPr>
            <p:ph type="subTitle" idx="1"/>
          </p:nvPr>
        </p:nvSpPr>
        <p:spPr>
          <a:xfrm>
            <a:off x="668328" y="3269785"/>
            <a:ext cx="7755672" cy="1218395"/>
          </a:xfrm>
          <a:prstGeom prst="rect">
            <a:avLst/>
          </a:prstGeom>
        </p:spPr>
        <p:txBody>
          <a:bodyPr spcFirstLastPara="1" wrap="square" lIns="91425" tIns="91425" rIns="91425" bIns="91425" anchor="t" anchorCtr="0">
            <a:noAutofit/>
          </a:bodyPr>
          <a:lstStyle/>
          <a:p>
            <a:pPr marL="311150" lvl="0" indent="-171450" algn="just"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Foreign visitors prefer to visit Hyderabad during December, January, and February due to pleasant weather, cultural events and festivals, and the holiday season in many countries.</a:t>
            </a:r>
          </a:p>
          <a:p>
            <a:pPr marL="311150" lvl="0" indent="-171450" algn="just"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May, April, and June are considered the low season for foreign visitors to Hyderabad due to hot and humid weather and coinciding with summer holidays in many countries, leading to a decrease in foreign tourist footfall.</a:t>
            </a:r>
          </a:p>
        </p:txBody>
      </p:sp>
    </p:spTree>
    <p:extLst>
      <p:ext uri="{BB962C8B-B14F-4D97-AF65-F5344CB8AC3E}">
        <p14:creationId xmlns:p14="http://schemas.microsoft.com/office/powerpoint/2010/main" val="226215821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pic>
        <p:nvPicPr>
          <p:cNvPr id="6" name="Picture 5">
            <a:extLst>
              <a:ext uri="{FF2B5EF4-FFF2-40B4-BE49-F238E27FC236}">
                <a16:creationId xmlns:a16="http://schemas.microsoft.com/office/drawing/2014/main" id="{78BEB3D3-F60B-F25D-41DD-89CA2DA49C47}"/>
              </a:ext>
            </a:extLst>
          </p:cNvPr>
          <p:cNvPicPr>
            <a:picLocks noChangeAspect="1"/>
          </p:cNvPicPr>
          <p:nvPr/>
        </p:nvPicPr>
        <p:blipFill rotWithShape="1">
          <a:blip r:embed="rId3"/>
          <a:srcRect b="51103"/>
          <a:stretch/>
        </p:blipFill>
        <p:spPr>
          <a:xfrm>
            <a:off x="471271" y="523472"/>
            <a:ext cx="5962982" cy="1508649"/>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53796F7E-4845-16BA-5F06-3E8B32A8727B}"/>
              </a:ext>
            </a:extLst>
          </p:cNvPr>
          <p:cNvPicPr>
            <a:picLocks noChangeAspect="1"/>
          </p:cNvPicPr>
          <p:nvPr/>
        </p:nvPicPr>
        <p:blipFill rotWithShape="1">
          <a:blip r:embed="rId3"/>
          <a:srcRect t="51103" b="-1"/>
          <a:stretch/>
        </p:blipFill>
        <p:spPr>
          <a:xfrm>
            <a:off x="471271" y="2185639"/>
            <a:ext cx="5962982" cy="1508649"/>
          </a:xfrm>
          <a:prstGeom prst="roundRect">
            <a:avLst>
              <a:gd name="adj" fmla="val 8594"/>
            </a:avLst>
          </a:prstGeom>
          <a:solidFill>
            <a:srgbClr val="FFFFFF">
              <a:shade val="85000"/>
            </a:srgbClr>
          </a:solidFill>
          <a:ln>
            <a:noFill/>
          </a:ln>
          <a:effectLst/>
        </p:spPr>
      </p:pic>
      <p:sp>
        <p:nvSpPr>
          <p:cNvPr id="8" name="Google Shape;1289;p36">
            <a:extLst>
              <a:ext uri="{FF2B5EF4-FFF2-40B4-BE49-F238E27FC236}">
                <a16:creationId xmlns:a16="http://schemas.microsoft.com/office/drawing/2014/main" id="{71F6AB75-7A89-C012-279D-AF3110E1CC9E}"/>
              </a:ext>
            </a:extLst>
          </p:cNvPr>
          <p:cNvSpPr txBox="1">
            <a:spLocks noGrp="1"/>
          </p:cNvSpPr>
          <p:nvPr>
            <p:ph type="subTitle" idx="1"/>
          </p:nvPr>
        </p:nvSpPr>
        <p:spPr>
          <a:xfrm>
            <a:off x="378824" y="3694288"/>
            <a:ext cx="8464730" cy="1269598"/>
          </a:xfrm>
          <a:prstGeom prst="rect">
            <a:avLst/>
          </a:prstGeom>
        </p:spPr>
        <p:txBody>
          <a:bodyPr spcFirstLastPara="1" wrap="square" lIns="91425" tIns="91425" rIns="91425" bIns="91425" anchor="t" anchorCtr="0">
            <a:noAutofit/>
          </a:bodyPr>
          <a:lstStyle/>
          <a:p>
            <a:pPr marL="311150" lvl="0" indent="-171450" algn="just"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The projected number of domestic tourists in Hyderabad happens to be 4.80 million in the year 2025 with a domestic annual growth rate of -4.44%</a:t>
            </a:r>
          </a:p>
          <a:p>
            <a:pPr marL="311150" indent="-171450" algn="just">
              <a:spcBef>
                <a:spcPts val="1000"/>
              </a:spcBef>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The projected number of foreign tourists in Hyderabad happens to be 1.22 million in the year 2025 with a foreign annual growth rate of 24.74%</a:t>
            </a:r>
          </a:p>
          <a:p>
            <a:pPr marL="311150" lvl="0" indent="-171450" algn="just" rtl="0">
              <a:spcBef>
                <a:spcPts val="1000"/>
              </a:spcBef>
              <a:spcAft>
                <a:spcPts val="0"/>
              </a:spcAft>
              <a:buSzPts val="1400"/>
              <a:buFont typeface="Wingdings" panose="05000000000000000000" pitchFamily="2" charset="2"/>
              <a:buChar char="ü"/>
            </a:pPr>
            <a:endParaRPr lang="en-US" sz="1100" b="0" dirty="0">
              <a:latin typeface="Lato" panose="020F0502020204030203" pitchFamily="34" charset="0"/>
              <a:ea typeface="Lato" panose="020F0502020204030203" pitchFamily="34" charset="0"/>
              <a:cs typeface="Lato" panose="020F0502020204030203" pitchFamily="34" charset="0"/>
            </a:endParaRPr>
          </a:p>
          <a:p>
            <a:pPr marL="311150" lvl="0" indent="-171450" algn="just" rtl="0">
              <a:spcBef>
                <a:spcPts val="1000"/>
              </a:spcBef>
              <a:spcAft>
                <a:spcPts val="0"/>
              </a:spcAft>
              <a:buSzPts val="1400"/>
              <a:buFont typeface="Wingdings" panose="05000000000000000000" pitchFamily="2" charset="2"/>
              <a:buChar char="ü"/>
            </a:pPr>
            <a:endParaRPr lang="en-US" sz="1100" b="0" dirty="0">
              <a:latin typeface="Lato" panose="020F0502020204030203" pitchFamily="34" charset="0"/>
              <a:ea typeface="Lato" panose="020F0502020204030203" pitchFamily="34" charset="0"/>
              <a:cs typeface="Lato" panose="020F0502020204030203" pitchFamily="34" charset="0"/>
            </a:endParaRPr>
          </a:p>
        </p:txBody>
      </p:sp>
      <p:pic>
        <p:nvPicPr>
          <p:cNvPr id="10" name="Picture 9">
            <a:extLst>
              <a:ext uri="{FF2B5EF4-FFF2-40B4-BE49-F238E27FC236}">
                <a16:creationId xmlns:a16="http://schemas.microsoft.com/office/drawing/2014/main" id="{8E2BA2D4-CC65-0B9C-DC0E-A234C6B24ED9}"/>
              </a:ext>
            </a:extLst>
          </p:cNvPr>
          <p:cNvPicPr>
            <a:picLocks noChangeAspect="1"/>
          </p:cNvPicPr>
          <p:nvPr/>
        </p:nvPicPr>
        <p:blipFill>
          <a:blip r:embed="rId4"/>
          <a:stretch>
            <a:fillRect/>
          </a:stretch>
        </p:blipFill>
        <p:spPr>
          <a:xfrm>
            <a:off x="6747872" y="942487"/>
            <a:ext cx="2095682" cy="670618"/>
          </a:xfrm>
          <a:prstGeom prst="roundRect">
            <a:avLst>
              <a:gd name="adj" fmla="val 8594"/>
            </a:avLst>
          </a:prstGeom>
          <a:solidFill>
            <a:srgbClr val="FFFFFF">
              <a:shade val="85000"/>
            </a:srgbClr>
          </a:solidFill>
          <a:ln>
            <a:noFill/>
          </a:ln>
          <a:effectLst/>
        </p:spPr>
      </p:pic>
      <p:pic>
        <p:nvPicPr>
          <p:cNvPr id="12" name="Picture 11">
            <a:extLst>
              <a:ext uri="{FF2B5EF4-FFF2-40B4-BE49-F238E27FC236}">
                <a16:creationId xmlns:a16="http://schemas.microsoft.com/office/drawing/2014/main" id="{64A86D79-4EB3-A0B4-256B-0FCD8EE521B2}"/>
              </a:ext>
            </a:extLst>
          </p:cNvPr>
          <p:cNvPicPr>
            <a:picLocks noChangeAspect="1"/>
          </p:cNvPicPr>
          <p:nvPr/>
        </p:nvPicPr>
        <p:blipFill>
          <a:blip r:embed="rId5"/>
          <a:stretch>
            <a:fillRect/>
          </a:stretch>
        </p:blipFill>
        <p:spPr>
          <a:xfrm>
            <a:off x="6747871" y="2642757"/>
            <a:ext cx="2095681" cy="59441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628067945"/>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pic>
        <p:nvPicPr>
          <p:cNvPr id="6" name="Picture 5">
            <a:extLst>
              <a:ext uri="{FF2B5EF4-FFF2-40B4-BE49-F238E27FC236}">
                <a16:creationId xmlns:a16="http://schemas.microsoft.com/office/drawing/2014/main" id="{41E5E152-22BB-DF9D-C7C1-B0E693C9C066}"/>
              </a:ext>
            </a:extLst>
          </p:cNvPr>
          <p:cNvPicPr>
            <a:picLocks noChangeAspect="1"/>
          </p:cNvPicPr>
          <p:nvPr/>
        </p:nvPicPr>
        <p:blipFill rotWithShape="1">
          <a:blip r:embed="rId3"/>
          <a:srcRect b="50000"/>
          <a:stretch/>
        </p:blipFill>
        <p:spPr>
          <a:xfrm>
            <a:off x="354551" y="415660"/>
            <a:ext cx="6346696" cy="1716198"/>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59A20868-8102-B3E5-243F-7ADF129ACCC4}"/>
              </a:ext>
            </a:extLst>
          </p:cNvPr>
          <p:cNvPicPr>
            <a:picLocks noChangeAspect="1"/>
          </p:cNvPicPr>
          <p:nvPr/>
        </p:nvPicPr>
        <p:blipFill rotWithShape="1">
          <a:blip r:embed="rId3"/>
          <a:srcRect t="53383"/>
          <a:stretch/>
        </p:blipFill>
        <p:spPr>
          <a:xfrm>
            <a:off x="354551" y="2211593"/>
            <a:ext cx="6346696" cy="1600099"/>
          </a:xfrm>
          <a:prstGeom prst="roundRect">
            <a:avLst>
              <a:gd name="adj" fmla="val 8594"/>
            </a:avLst>
          </a:prstGeom>
          <a:solidFill>
            <a:srgbClr val="FFFFFF">
              <a:shade val="85000"/>
            </a:srgbClr>
          </a:solidFill>
          <a:ln>
            <a:noFill/>
          </a:ln>
          <a:effectLst/>
        </p:spPr>
      </p:pic>
      <p:sp>
        <p:nvSpPr>
          <p:cNvPr id="8" name="Google Shape;1289;p36">
            <a:extLst>
              <a:ext uri="{FF2B5EF4-FFF2-40B4-BE49-F238E27FC236}">
                <a16:creationId xmlns:a16="http://schemas.microsoft.com/office/drawing/2014/main" id="{29778ED4-4D92-F9E1-A60E-48D3260360E4}"/>
              </a:ext>
            </a:extLst>
          </p:cNvPr>
          <p:cNvSpPr txBox="1">
            <a:spLocks noGrp="1"/>
          </p:cNvSpPr>
          <p:nvPr>
            <p:ph type="subTitle" idx="1"/>
          </p:nvPr>
        </p:nvSpPr>
        <p:spPr>
          <a:xfrm>
            <a:off x="511306" y="3811692"/>
            <a:ext cx="8332248" cy="1152194"/>
          </a:xfrm>
          <a:prstGeom prst="rect">
            <a:avLst/>
          </a:prstGeom>
        </p:spPr>
        <p:txBody>
          <a:bodyPr spcFirstLastPara="1" wrap="square" lIns="91425" tIns="91425" rIns="91425" bIns="91425" anchor="t" anchorCtr="0">
            <a:noAutofit/>
          </a:bodyPr>
          <a:lstStyle/>
          <a:p>
            <a:pPr marL="311150" lvl="0" indent="-171450" algn="just"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The projected domestic revenue that will be generated for tourism in Hyderabad will be 5.77 billion for the year 2025.</a:t>
            </a:r>
          </a:p>
          <a:p>
            <a:pPr marL="311150" indent="-171450" algn="just">
              <a:spcBef>
                <a:spcPts val="1000"/>
              </a:spcBef>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The projected foreign revenue that will be generated for tourism in Hyderabad will be 6.82 billion for the year 2025.</a:t>
            </a:r>
          </a:p>
          <a:p>
            <a:pPr marL="311150" lvl="0" indent="-171450" algn="just" rtl="0">
              <a:spcBef>
                <a:spcPts val="1000"/>
              </a:spcBef>
              <a:spcAft>
                <a:spcPts val="0"/>
              </a:spcAft>
              <a:buSzPts val="1400"/>
              <a:buFont typeface="Wingdings" panose="05000000000000000000" pitchFamily="2" charset="2"/>
              <a:buChar char="ü"/>
            </a:pPr>
            <a:endParaRPr lang="en-US" sz="1100" b="0" dirty="0">
              <a:latin typeface="Lato" panose="020F0502020204030203" pitchFamily="34" charset="0"/>
              <a:ea typeface="Lato" panose="020F0502020204030203" pitchFamily="34" charset="0"/>
              <a:cs typeface="Lato" panose="020F0502020204030203" pitchFamily="34" charset="0"/>
            </a:endParaRPr>
          </a:p>
        </p:txBody>
      </p:sp>
      <p:pic>
        <p:nvPicPr>
          <p:cNvPr id="10" name="Picture 9">
            <a:extLst>
              <a:ext uri="{FF2B5EF4-FFF2-40B4-BE49-F238E27FC236}">
                <a16:creationId xmlns:a16="http://schemas.microsoft.com/office/drawing/2014/main" id="{129F2A44-C582-4463-57BF-FDEFA2887107}"/>
              </a:ext>
            </a:extLst>
          </p:cNvPr>
          <p:cNvPicPr>
            <a:picLocks noChangeAspect="1"/>
          </p:cNvPicPr>
          <p:nvPr/>
        </p:nvPicPr>
        <p:blipFill>
          <a:blip r:embed="rId4"/>
          <a:stretch>
            <a:fillRect/>
          </a:stretch>
        </p:blipFill>
        <p:spPr>
          <a:xfrm>
            <a:off x="6858001" y="938450"/>
            <a:ext cx="2095682" cy="670618"/>
          </a:xfrm>
          <a:prstGeom prst="roundRect">
            <a:avLst>
              <a:gd name="adj" fmla="val 8594"/>
            </a:avLst>
          </a:prstGeom>
          <a:solidFill>
            <a:srgbClr val="FFFFFF">
              <a:shade val="85000"/>
            </a:srgbClr>
          </a:solidFill>
          <a:ln>
            <a:noFill/>
          </a:ln>
          <a:effectLst/>
        </p:spPr>
      </p:pic>
      <p:pic>
        <p:nvPicPr>
          <p:cNvPr id="12" name="Picture 11">
            <a:extLst>
              <a:ext uri="{FF2B5EF4-FFF2-40B4-BE49-F238E27FC236}">
                <a16:creationId xmlns:a16="http://schemas.microsoft.com/office/drawing/2014/main" id="{DD443C86-CB6A-6C07-0F4C-F763488336D5}"/>
              </a:ext>
            </a:extLst>
          </p:cNvPr>
          <p:cNvPicPr>
            <a:picLocks noChangeAspect="1"/>
          </p:cNvPicPr>
          <p:nvPr/>
        </p:nvPicPr>
        <p:blipFill>
          <a:blip r:embed="rId5"/>
          <a:stretch>
            <a:fillRect/>
          </a:stretch>
        </p:blipFill>
        <p:spPr>
          <a:xfrm>
            <a:off x="6862182" y="2695385"/>
            <a:ext cx="1981372" cy="63251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02946094"/>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4" name="Google Shape;1794;p42"/>
          <p:cNvSpPr txBox="1">
            <a:spLocks noGrp="1"/>
          </p:cNvSpPr>
          <p:nvPr>
            <p:ph type="subTitle" idx="1"/>
          </p:nvPr>
        </p:nvSpPr>
        <p:spPr>
          <a:xfrm>
            <a:off x="715100" y="1388024"/>
            <a:ext cx="7713900" cy="22472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600" b="1" dirty="0">
                <a:latin typeface="DM Sans" pitchFamily="2" charset="0"/>
              </a:rPr>
              <a:t>O</a:t>
            </a:r>
            <a:r>
              <a:rPr lang="en-IN" sz="6600" b="1" dirty="0">
                <a:latin typeface="DM Sans" pitchFamily="2" charset="0"/>
              </a:rPr>
              <a:t>pportunities &amp; Challenges </a:t>
            </a:r>
            <a:endParaRPr sz="6600" b="1" dirty="0">
              <a:latin typeface="DM Sans" pitchFamily="2" charset="0"/>
            </a:endParaRP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2" name="Google Shape;1968;p45">
            <a:extLst>
              <a:ext uri="{FF2B5EF4-FFF2-40B4-BE49-F238E27FC236}">
                <a16:creationId xmlns:a16="http://schemas.microsoft.com/office/drawing/2014/main" id="{89700008-1C69-C759-36A3-BD16F2044A6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Districts with highest potential</a:t>
            </a:r>
            <a:endParaRPr dirty="0"/>
          </a:p>
        </p:txBody>
      </p:sp>
      <p:pic>
        <p:nvPicPr>
          <p:cNvPr id="4" name="Picture 3">
            <a:extLst>
              <a:ext uri="{FF2B5EF4-FFF2-40B4-BE49-F238E27FC236}">
                <a16:creationId xmlns:a16="http://schemas.microsoft.com/office/drawing/2014/main" id="{8690AE35-317D-D033-0F71-6E700EB31121}"/>
              </a:ext>
            </a:extLst>
          </p:cNvPr>
          <p:cNvPicPr>
            <a:picLocks noChangeAspect="1"/>
          </p:cNvPicPr>
          <p:nvPr/>
        </p:nvPicPr>
        <p:blipFill>
          <a:blip r:embed="rId3"/>
          <a:stretch>
            <a:fillRect/>
          </a:stretch>
        </p:blipFill>
        <p:spPr>
          <a:xfrm>
            <a:off x="662601" y="1275327"/>
            <a:ext cx="3909399" cy="2514818"/>
          </a:xfrm>
          <a:prstGeom prst="roundRect">
            <a:avLst>
              <a:gd name="adj" fmla="val 8594"/>
            </a:avLst>
          </a:prstGeom>
          <a:solidFill>
            <a:srgbClr val="FFFFFF">
              <a:shade val="85000"/>
            </a:srgbClr>
          </a:solidFill>
          <a:ln>
            <a:noFill/>
          </a:ln>
          <a:effectLst/>
        </p:spPr>
      </p:pic>
      <p:sp>
        <p:nvSpPr>
          <p:cNvPr id="7" name="Google Shape;1289;p36">
            <a:extLst>
              <a:ext uri="{FF2B5EF4-FFF2-40B4-BE49-F238E27FC236}">
                <a16:creationId xmlns:a16="http://schemas.microsoft.com/office/drawing/2014/main" id="{813F8783-0EF0-C30E-3252-F94DFEDB0685}"/>
              </a:ext>
            </a:extLst>
          </p:cNvPr>
          <p:cNvSpPr txBox="1">
            <a:spLocks noGrp="1"/>
          </p:cNvSpPr>
          <p:nvPr>
            <p:ph type="subTitle" idx="1"/>
          </p:nvPr>
        </p:nvSpPr>
        <p:spPr>
          <a:xfrm>
            <a:off x="4572000" y="1314341"/>
            <a:ext cx="4271553" cy="3649545"/>
          </a:xfrm>
          <a:prstGeom prst="rect">
            <a:avLst/>
          </a:prstGeom>
        </p:spPr>
        <p:txBody>
          <a:bodyPr spcFirstLastPara="1" wrap="square" lIns="91425" tIns="91425" rIns="91425" bIns="91425" anchor="t" anchorCtr="0">
            <a:noAutofit/>
          </a:bodyPr>
          <a:lstStyle/>
          <a:p>
            <a:pPr marL="311150" lvl="0" indent="-171450" algn="just"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Hyderabad is a popular destination due to its historical monuments, culture, and IT industry.</a:t>
            </a:r>
          </a:p>
          <a:p>
            <a:pPr marL="311150" lvl="0" indent="-171450" algn="just" rtl="0">
              <a:spcBef>
                <a:spcPts val="1000"/>
              </a:spcBef>
              <a:spcAft>
                <a:spcPts val="0"/>
              </a:spcAft>
              <a:buSzPts val="1400"/>
              <a:buFont typeface="Wingdings" panose="05000000000000000000" pitchFamily="2" charset="2"/>
              <a:buChar char="ü"/>
            </a:pPr>
            <a:r>
              <a:rPr lang="en-US" sz="1100" b="0" dirty="0" err="1">
                <a:latin typeface="Lato" panose="020F0502020204030203" pitchFamily="34" charset="0"/>
                <a:ea typeface="Lato" panose="020F0502020204030203" pitchFamily="34" charset="0"/>
                <a:cs typeface="Lato" panose="020F0502020204030203" pitchFamily="34" charset="0"/>
              </a:rPr>
              <a:t>Rajanna</a:t>
            </a:r>
            <a:r>
              <a:rPr lang="en-US" sz="1100" b="0" dirty="0">
                <a:latin typeface="Lato" panose="020F0502020204030203" pitchFamily="34" charset="0"/>
                <a:ea typeface="Lato" panose="020F0502020204030203" pitchFamily="34" charset="0"/>
                <a:cs typeface="Lato" panose="020F0502020204030203" pitchFamily="34" charset="0"/>
              </a:rPr>
              <a:t> </a:t>
            </a:r>
            <a:r>
              <a:rPr lang="en-US" sz="1100" b="0" dirty="0" err="1">
                <a:latin typeface="Lato" panose="020F0502020204030203" pitchFamily="34" charset="0"/>
                <a:ea typeface="Lato" panose="020F0502020204030203" pitchFamily="34" charset="0"/>
                <a:cs typeface="Lato" panose="020F0502020204030203" pitchFamily="34" charset="0"/>
              </a:rPr>
              <a:t>Sircilla</a:t>
            </a:r>
            <a:r>
              <a:rPr lang="en-US" sz="1100" b="0" dirty="0">
                <a:latin typeface="Lato" panose="020F0502020204030203" pitchFamily="34" charset="0"/>
                <a:ea typeface="Lato" panose="020F0502020204030203" pitchFamily="34" charset="0"/>
                <a:cs typeface="Lato" panose="020F0502020204030203" pitchFamily="34" charset="0"/>
              </a:rPr>
              <a:t> district is renowned for its handloom industry and Kargil Park, which attracts domestic tourists seeking an authentic cultural experience. </a:t>
            </a:r>
          </a:p>
          <a:p>
            <a:pPr marL="311150" lvl="0" indent="-171450" algn="just"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Warangal (Urban) district is home to the iconic Warangal Fort and Thousand Pillar Temple, which attract tourists interested in exploring the region's heritage.</a:t>
            </a:r>
          </a:p>
          <a:p>
            <a:pPr marL="311150" lvl="0" indent="-171450" algn="just" rtl="0">
              <a:spcBef>
                <a:spcPts val="1000"/>
              </a:spcBef>
              <a:spcAft>
                <a:spcPts val="0"/>
              </a:spcAft>
              <a:buSzPts val="1400"/>
              <a:buFont typeface="Wingdings" panose="05000000000000000000" pitchFamily="2" charset="2"/>
              <a:buChar char="ü"/>
            </a:pPr>
            <a:r>
              <a:rPr lang="en-US" sz="1100" b="0" dirty="0" err="1">
                <a:latin typeface="Lato" panose="020F0502020204030203" pitchFamily="34" charset="0"/>
                <a:ea typeface="Lato" panose="020F0502020204030203" pitchFamily="34" charset="0"/>
                <a:cs typeface="Lato" panose="020F0502020204030203" pitchFamily="34" charset="0"/>
              </a:rPr>
              <a:t>Yadadri</a:t>
            </a:r>
            <a:r>
              <a:rPr lang="en-US" sz="1100" b="0" dirty="0">
                <a:latin typeface="Lato" panose="020F0502020204030203" pitchFamily="34" charset="0"/>
                <a:ea typeface="Lato" panose="020F0502020204030203" pitchFamily="34" charset="0"/>
                <a:cs typeface="Lato" panose="020F0502020204030203" pitchFamily="34" charset="0"/>
              </a:rPr>
              <a:t> </a:t>
            </a:r>
            <a:r>
              <a:rPr lang="en-US" sz="1100" b="0" dirty="0" err="1">
                <a:latin typeface="Lato" panose="020F0502020204030203" pitchFamily="34" charset="0"/>
                <a:ea typeface="Lato" panose="020F0502020204030203" pitchFamily="34" charset="0"/>
                <a:cs typeface="Lato" panose="020F0502020204030203" pitchFamily="34" charset="0"/>
              </a:rPr>
              <a:t>Bhongir</a:t>
            </a:r>
            <a:r>
              <a:rPr lang="en-US" sz="1100" b="0" dirty="0">
                <a:latin typeface="Lato" panose="020F0502020204030203" pitchFamily="34" charset="0"/>
                <a:ea typeface="Lato" panose="020F0502020204030203" pitchFamily="34" charset="0"/>
                <a:cs typeface="Lato" panose="020F0502020204030203" pitchFamily="34" charset="0"/>
              </a:rPr>
              <a:t> district is a sought-after destination for spiritual experiences and scenic landscapes.</a:t>
            </a:r>
          </a:p>
          <a:p>
            <a:pPr marL="311150" lvl="0" indent="-171450" algn="just" rtl="0">
              <a:spcBef>
                <a:spcPts val="1000"/>
              </a:spcBef>
              <a:spcAft>
                <a:spcPts val="0"/>
              </a:spcAft>
              <a:buSzPts val="1400"/>
              <a:buFont typeface="Wingdings" panose="05000000000000000000" pitchFamily="2" charset="2"/>
              <a:buChar char="ü"/>
            </a:pPr>
            <a:r>
              <a:rPr lang="en-US" sz="1100" b="0" dirty="0" err="1">
                <a:latin typeface="Lato" panose="020F0502020204030203" pitchFamily="34" charset="0"/>
                <a:ea typeface="Lato" panose="020F0502020204030203" pitchFamily="34" charset="0"/>
                <a:cs typeface="Lato" panose="020F0502020204030203" pitchFamily="34" charset="0"/>
              </a:rPr>
              <a:t>Bhadradri</a:t>
            </a:r>
            <a:r>
              <a:rPr lang="en-US" sz="1100" b="0" dirty="0">
                <a:latin typeface="Lato" panose="020F0502020204030203" pitchFamily="34" charset="0"/>
                <a:ea typeface="Lato" panose="020F0502020204030203" pitchFamily="34" charset="0"/>
                <a:cs typeface="Lato" panose="020F0502020204030203" pitchFamily="34" charset="0"/>
              </a:rPr>
              <a:t> </a:t>
            </a:r>
            <a:r>
              <a:rPr lang="en-US" sz="1100" b="0" dirty="0" err="1">
                <a:latin typeface="Lato" panose="020F0502020204030203" pitchFamily="34" charset="0"/>
                <a:ea typeface="Lato" panose="020F0502020204030203" pitchFamily="34" charset="0"/>
                <a:cs typeface="Lato" panose="020F0502020204030203" pitchFamily="34" charset="0"/>
              </a:rPr>
              <a:t>Kothagudem</a:t>
            </a:r>
            <a:r>
              <a:rPr lang="en-US" sz="1100" b="0" dirty="0">
                <a:latin typeface="Lato" panose="020F0502020204030203" pitchFamily="34" charset="0"/>
                <a:ea typeface="Lato" panose="020F0502020204030203" pitchFamily="34" charset="0"/>
                <a:cs typeface="Lato" panose="020F0502020204030203" pitchFamily="34" charset="0"/>
              </a:rPr>
              <a:t> district is a popular tourist destination due to its blend of industrial and natural attractions.</a:t>
            </a:r>
          </a:p>
        </p:txBody>
      </p:sp>
    </p:spTree>
    <p:extLst>
      <p:ext uri="{BB962C8B-B14F-4D97-AF65-F5344CB8AC3E}">
        <p14:creationId xmlns:p14="http://schemas.microsoft.com/office/powerpoint/2010/main" val="34873259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2" name="Google Shape;1968;p45">
            <a:extLst>
              <a:ext uri="{FF2B5EF4-FFF2-40B4-BE49-F238E27FC236}">
                <a16:creationId xmlns:a16="http://schemas.microsoft.com/office/drawing/2014/main" id="{89700008-1C69-C759-36A3-BD16F2044A67}"/>
              </a:ext>
            </a:extLst>
          </p:cNvPr>
          <p:cNvSpPr txBox="1">
            <a:spLocks noGrp="1"/>
          </p:cNvSpPr>
          <p:nvPr>
            <p:ph type="title"/>
          </p:nvPr>
        </p:nvSpPr>
        <p:spPr>
          <a:xfrm>
            <a:off x="720000" y="2929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Events that can be organised</a:t>
            </a:r>
            <a:endParaRPr dirty="0"/>
          </a:p>
        </p:txBody>
      </p:sp>
      <p:sp>
        <p:nvSpPr>
          <p:cNvPr id="15" name="Google Shape;1289;p36">
            <a:extLst>
              <a:ext uri="{FF2B5EF4-FFF2-40B4-BE49-F238E27FC236}">
                <a16:creationId xmlns:a16="http://schemas.microsoft.com/office/drawing/2014/main" id="{15E46FB3-597C-048F-8D90-1AAB702B1FFF}"/>
              </a:ext>
            </a:extLst>
          </p:cNvPr>
          <p:cNvSpPr txBox="1">
            <a:spLocks noGrp="1"/>
          </p:cNvSpPr>
          <p:nvPr>
            <p:ph type="subTitle" idx="1"/>
          </p:nvPr>
        </p:nvSpPr>
        <p:spPr>
          <a:xfrm>
            <a:off x="189412" y="3898914"/>
            <a:ext cx="2736668" cy="1092660"/>
          </a:xfrm>
          <a:prstGeom prst="rect">
            <a:avLst/>
          </a:prstGeom>
        </p:spPr>
        <p:txBody>
          <a:bodyPr spcFirstLastPara="1" wrap="square" lIns="91425" tIns="91425" rIns="91425" bIns="91425" anchor="t" anchorCtr="0">
            <a:noAutofit/>
          </a:bodyPr>
          <a:lstStyle/>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Bathukamma Festival in Hyderabad during September or October.</a:t>
            </a:r>
          </a:p>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Deccan Festival in Hyderabad during February.</a:t>
            </a:r>
          </a:p>
        </p:txBody>
      </p:sp>
      <p:grpSp>
        <p:nvGrpSpPr>
          <p:cNvPr id="16" name="Google Shape;405;p32">
            <a:extLst>
              <a:ext uri="{FF2B5EF4-FFF2-40B4-BE49-F238E27FC236}">
                <a16:creationId xmlns:a16="http://schemas.microsoft.com/office/drawing/2014/main" id="{B334889E-E334-73C6-E362-E187294A635B}"/>
              </a:ext>
            </a:extLst>
          </p:cNvPr>
          <p:cNvGrpSpPr/>
          <p:nvPr/>
        </p:nvGrpSpPr>
        <p:grpSpPr>
          <a:xfrm>
            <a:off x="494449" y="925038"/>
            <a:ext cx="2007960" cy="2946245"/>
            <a:chOff x="5067300" y="796300"/>
            <a:chExt cx="3321000" cy="3888300"/>
          </a:xfrm>
        </p:grpSpPr>
        <p:sp>
          <p:nvSpPr>
            <p:cNvPr id="17" name="Google Shape;406;p32">
              <a:extLst>
                <a:ext uri="{FF2B5EF4-FFF2-40B4-BE49-F238E27FC236}">
                  <a16:creationId xmlns:a16="http://schemas.microsoft.com/office/drawing/2014/main" id="{53A2D1C3-85E7-5E56-76AF-C4F9D55EEB96}"/>
                </a:ext>
              </a:extLst>
            </p:cNvPr>
            <p:cNvSpPr/>
            <p:nvPr/>
          </p:nvSpPr>
          <p:spPr>
            <a:xfrm>
              <a:off x="5067300" y="796300"/>
              <a:ext cx="3321000" cy="38883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407;p32">
              <a:extLst>
                <a:ext uri="{FF2B5EF4-FFF2-40B4-BE49-F238E27FC236}">
                  <a16:creationId xmlns:a16="http://schemas.microsoft.com/office/drawing/2014/main" id="{315ED683-7396-5ABB-8EDB-ECB2FDE43D81}"/>
                </a:ext>
              </a:extLst>
            </p:cNvPr>
            <p:cNvSpPr/>
            <p:nvPr/>
          </p:nvSpPr>
          <p:spPr>
            <a:xfrm>
              <a:off x="5067300" y="419972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8;p32">
              <a:extLst>
                <a:ext uri="{FF2B5EF4-FFF2-40B4-BE49-F238E27FC236}">
                  <a16:creationId xmlns:a16="http://schemas.microsoft.com/office/drawing/2014/main" id="{79DDD70C-AA96-390B-F132-3A172A45822E}"/>
                </a:ext>
              </a:extLst>
            </p:cNvPr>
            <p:cNvSpPr/>
            <p:nvPr/>
          </p:nvSpPr>
          <p:spPr>
            <a:xfrm rot="10800000">
              <a:off x="5067300" y="79657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Picture 19" descr="Bathukamma flower fest may see celebrations beyond Telangana | Latest News  India - Hindustan Times">
            <a:extLst>
              <a:ext uri="{FF2B5EF4-FFF2-40B4-BE49-F238E27FC236}">
                <a16:creationId xmlns:a16="http://schemas.microsoft.com/office/drawing/2014/main" id="{2C6F846B-70E4-0695-C3B6-EB34992B7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105" y="1311222"/>
            <a:ext cx="1845484" cy="10950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Deccan Festival 2023 | Dates, Venue, How to Reach | Holidify">
            <a:extLst>
              <a:ext uri="{FF2B5EF4-FFF2-40B4-BE49-F238E27FC236}">
                <a16:creationId xmlns:a16="http://schemas.microsoft.com/office/drawing/2014/main" id="{12D47D21-0F80-DAE9-A761-07E34FBB2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106" y="2399492"/>
            <a:ext cx="1845483" cy="113160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oogle Shape;405;p32">
            <a:extLst>
              <a:ext uri="{FF2B5EF4-FFF2-40B4-BE49-F238E27FC236}">
                <a16:creationId xmlns:a16="http://schemas.microsoft.com/office/drawing/2014/main" id="{B082F63C-2EF3-F3F1-2853-15288BCC097A}"/>
              </a:ext>
            </a:extLst>
          </p:cNvPr>
          <p:cNvGrpSpPr/>
          <p:nvPr/>
        </p:nvGrpSpPr>
        <p:grpSpPr>
          <a:xfrm>
            <a:off x="3568020" y="925038"/>
            <a:ext cx="2007960" cy="2946245"/>
            <a:chOff x="5067300" y="796300"/>
            <a:chExt cx="3321000" cy="3888300"/>
          </a:xfrm>
        </p:grpSpPr>
        <p:sp>
          <p:nvSpPr>
            <p:cNvPr id="23" name="Google Shape;406;p32">
              <a:extLst>
                <a:ext uri="{FF2B5EF4-FFF2-40B4-BE49-F238E27FC236}">
                  <a16:creationId xmlns:a16="http://schemas.microsoft.com/office/drawing/2014/main" id="{A0A03BE6-66AE-EF5A-F09C-6EDACC31C27A}"/>
                </a:ext>
              </a:extLst>
            </p:cNvPr>
            <p:cNvSpPr/>
            <p:nvPr/>
          </p:nvSpPr>
          <p:spPr>
            <a:xfrm>
              <a:off x="5067300" y="796300"/>
              <a:ext cx="3321000" cy="38883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07;p32">
              <a:extLst>
                <a:ext uri="{FF2B5EF4-FFF2-40B4-BE49-F238E27FC236}">
                  <a16:creationId xmlns:a16="http://schemas.microsoft.com/office/drawing/2014/main" id="{5FE31101-71E9-398D-801D-C37C041E4419}"/>
                </a:ext>
              </a:extLst>
            </p:cNvPr>
            <p:cNvSpPr/>
            <p:nvPr/>
          </p:nvSpPr>
          <p:spPr>
            <a:xfrm>
              <a:off x="5067300" y="419972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8;p32">
              <a:extLst>
                <a:ext uri="{FF2B5EF4-FFF2-40B4-BE49-F238E27FC236}">
                  <a16:creationId xmlns:a16="http://schemas.microsoft.com/office/drawing/2014/main" id="{DDA274AC-418C-27CE-CB33-4AEB33565224}"/>
                </a:ext>
              </a:extLst>
            </p:cNvPr>
            <p:cNvSpPr/>
            <p:nvPr/>
          </p:nvSpPr>
          <p:spPr>
            <a:xfrm rot="10800000">
              <a:off x="5067300" y="79657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Picture 6" descr="Bonalu 2023 | Bonalu Festival (బోనాలు)">
            <a:extLst>
              <a:ext uri="{FF2B5EF4-FFF2-40B4-BE49-F238E27FC236}">
                <a16:creationId xmlns:a16="http://schemas.microsoft.com/office/drawing/2014/main" id="{66C06D57-86F7-E98A-8534-B8774116DA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360"/>
          <a:stretch/>
        </p:blipFill>
        <p:spPr bwMode="auto">
          <a:xfrm>
            <a:off x="3628176" y="1297564"/>
            <a:ext cx="1885179" cy="11624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2" name="Picture 8" descr="Explained | Significance of Telangana's tribal fair Sammakka-Sarakka jatara  - The Hindu">
            <a:extLst>
              <a:ext uri="{FF2B5EF4-FFF2-40B4-BE49-F238E27FC236}">
                <a16:creationId xmlns:a16="http://schemas.microsoft.com/office/drawing/2014/main" id="{2C3E7679-DF65-B574-0D86-79F4850BED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8176" y="2460039"/>
            <a:ext cx="1885178" cy="1062963"/>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oogle Shape;405;p32">
            <a:extLst>
              <a:ext uri="{FF2B5EF4-FFF2-40B4-BE49-F238E27FC236}">
                <a16:creationId xmlns:a16="http://schemas.microsoft.com/office/drawing/2014/main" id="{71435D19-BD9F-68FA-4C37-15E18C9F4F76}"/>
              </a:ext>
            </a:extLst>
          </p:cNvPr>
          <p:cNvGrpSpPr/>
          <p:nvPr/>
        </p:nvGrpSpPr>
        <p:grpSpPr>
          <a:xfrm>
            <a:off x="6641592" y="933135"/>
            <a:ext cx="2007960" cy="2946245"/>
            <a:chOff x="5067300" y="796300"/>
            <a:chExt cx="3321000" cy="3888300"/>
          </a:xfrm>
        </p:grpSpPr>
        <p:sp>
          <p:nvSpPr>
            <p:cNvPr id="31" name="Google Shape;406;p32">
              <a:extLst>
                <a:ext uri="{FF2B5EF4-FFF2-40B4-BE49-F238E27FC236}">
                  <a16:creationId xmlns:a16="http://schemas.microsoft.com/office/drawing/2014/main" id="{0F4E8DAE-5E74-8F08-330A-CED4C26312C3}"/>
                </a:ext>
              </a:extLst>
            </p:cNvPr>
            <p:cNvSpPr/>
            <p:nvPr/>
          </p:nvSpPr>
          <p:spPr>
            <a:xfrm>
              <a:off x="5067300" y="796300"/>
              <a:ext cx="3321000" cy="38883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407;p32">
              <a:extLst>
                <a:ext uri="{FF2B5EF4-FFF2-40B4-BE49-F238E27FC236}">
                  <a16:creationId xmlns:a16="http://schemas.microsoft.com/office/drawing/2014/main" id="{B37BBD65-F079-BF4B-C4BE-C73C37DBFFBE}"/>
                </a:ext>
              </a:extLst>
            </p:cNvPr>
            <p:cNvSpPr/>
            <p:nvPr/>
          </p:nvSpPr>
          <p:spPr>
            <a:xfrm>
              <a:off x="5067300" y="419972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8;p32">
              <a:extLst>
                <a:ext uri="{FF2B5EF4-FFF2-40B4-BE49-F238E27FC236}">
                  <a16:creationId xmlns:a16="http://schemas.microsoft.com/office/drawing/2014/main" id="{7F78EDC9-2CAC-629A-AD12-D2682559B9E6}"/>
                </a:ext>
              </a:extLst>
            </p:cNvPr>
            <p:cNvSpPr/>
            <p:nvPr/>
          </p:nvSpPr>
          <p:spPr>
            <a:xfrm rot="10800000">
              <a:off x="5067300" y="79657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4" name="Picture 10" descr="Kakatiya Festival Concludes – Mission Telangana">
            <a:extLst>
              <a:ext uri="{FF2B5EF4-FFF2-40B4-BE49-F238E27FC236}">
                <a16:creationId xmlns:a16="http://schemas.microsoft.com/office/drawing/2014/main" id="{9F61094B-7DBE-5690-8D84-91A590BF54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9663" y="1300686"/>
            <a:ext cx="1871818" cy="1167450"/>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1289;p36">
            <a:extLst>
              <a:ext uri="{FF2B5EF4-FFF2-40B4-BE49-F238E27FC236}">
                <a16:creationId xmlns:a16="http://schemas.microsoft.com/office/drawing/2014/main" id="{A0611161-BBA7-99D3-046A-2B2E30690B34}"/>
              </a:ext>
            </a:extLst>
          </p:cNvPr>
          <p:cNvSpPr txBox="1">
            <a:spLocks/>
          </p:cNvSpPr>
          <p:nvPr/>
        </p:nvSpPr>
        <p:spPr>
          <a:xfrm>
            <a:off x="3127833" y="3822408"/>
            <a:ext cx="2888335" cy="11691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1"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11150" indent="-171450">
              <a:spcBef>
                <a:spcPts val="1000"/>
              </a:spcBef>
              <a:buSzPts val="1400"/>
              <a:buFont typeface="Wingdings" panose="05000000000000000000" pitchFamily="2" charset="2"/>
              <a:buChar char="ü"/>
            </a:pPr>
            <a:r>
              <a:rPr lang="en-US" sz="1100" b="0" dirty="0" err="1">
                <a:latin typeface="Lato" panose="020F0502020204030203" pitchFamily="34" charset="0"/>
                <a:ea typeface="Lato" panose="020F0502020204030203" pitchFamily="34" charset="0"/>
                <a:cs typeface="Lato" panose="020F0502020204030203" pitchFamily="34" charset="0"/>
              </a:rPr>
              <a:t>Bonalu</a:t>
            </a:r>
            <a:r>
              <a:rPr lang="en-US" sz="1100" b="0" dirty="0">
                <a:latin typeface="Lato" panose="020F0502020204030203" pitchFamily="34" charset="0"/>
                <a:ea typeface="Lato" panose="020F0502020204030203" pitchFamily="34" charset="0"/>
                <a:cs typeface="Lato" panose="020F0502020204030203" pitchFamily="34" charset="0"/>
              </a:rPr>
              <a:t> Festival in Warangal in July or August.</a:t>
            </a:r>
          </a:p>
          <a:p>
            <a:pPr marL="311150" indent="-171450">
              <a:spcBef>
                <a:spcPts val="1000"/>
              </a:spcBef>
              <a:buSzPts val="1400"/>
              <a:buFont typeface="Wingdings" panose="05000000000000000000" pitchFamily="2" charset="2"/>
              <a:buChar char="ü"/>
            </a:pPr>
            <a:r>
              <a:rPr lang="en-US" sz="1100" b="0" dirty="0" err="1">
                <a:latin typeface="Lato" panose="020F0502020204030203" pitchFamily="34" charset="0"/>
                <a:ea typeface="Lato" panose="020F0502020204030203" pitchFamily="34" charset="0"/>
                <a:cs typeface="Lato" panose="020F0502020204030203" pitchFamily="34" charset="0"/>
              </a:rPr>
              <a:t>Sammakka</a:t>
            </a:r>
            <a:r>
              <a:rPr lang="en-US" sz="1100" b="0" dirty="0">
                <a:latin typeface="Lato" panose="020F0502020204030203" pitchFamily="34" charset="0"/>
                <a:ea typeface="Lato" panose="020F0502020204030203" pitchFamily="34" charset="0"/>
                <a:cs typeface="Lato" panose="020F0502020204030203" pitchFamily="34" charset="0"/>
              </a:rPr>
              <a:t> </a:t>
            </a:r>
            <a:r>
              <a:rPr lang="en-US" sz="1100" b="0" dirty="0" err="1">
                <a:latin typeface="Lato" panose="020F0502020204030203" pitchFamily="34" charset="0"/>
                <a:ea typeface="Lato" panose="020F0502020204030203" pitchFamily="34" charset="0"/>
                <a:cs typeface="Lato" panose="020F0502020204030203" pitchFamily="34" charset="0"/>
              </a:rPr>
              <a:t>Saralamma</a:t>
            </a:r>
            <a:r>
              <a:rPr lang="en-US" sz="1100" b="0" dirty="0">
                <a:latin typeface="Lato" panose="020F0502020204030203" pitchFamily="34" charset="0"/>
                <a:ea typeface="Lato" panose="020F0502020204030203" pitchFamily="34" charset="0"/>
                <a:cs typeface="Lato" panose="020F0502020204030203" pitchFamily="34" charset="0"/>
              </a:rPr>
              <a:t> </a:t>
            </a:r>
            <a:r>
              <a:rPr lang="en-US" sz="1100" b="0" dirty="0" err="1">
                <a:latin typeface="Lato" panose="020F0502020204030203" pitchFamily="34" charset="0"/>
                <a:ea typeface="Lato" panose="020F0502020204030203" pitchFamily="34" charset="0"/>
                <a:cs typeface="Lato" panose="020F0502020204030203" pitchFamily="34" charset="0"/>
              </a:rPr>
              <a:t>Jatara</a:t>
            </a:r>
            <a:r>
              <a:rPr lang="en-US" sz="1100" b="0" dirty="0">
                <a:latin typeface="Lato" panose="020F0502020204030203" pitchFamily="34" charset="0"/>
                <a:ea typeface="Lato" panose="020F0502020204030203" pitchFamily="34" charset="0"/>
                <a:cs typeface="Lato" panose="020F0502020204030203" pitchFamily="34" charset="0"/>
              </a:rPr>
              <a:t> in </a:t>
            </a:r>
            <a:r>
              <a:rPr lang="en-US" sz="1100" b="0" dirty="0" err="1">
                <a:latin typeface="Lato" panose="020F0502020204030203" pitchFamily="34" charset="0"/>
                <a:ea typeface="Lato" panose="020F0502020204030203" pitchFamily="34" charset="0"/>
                <a:cs typeface="Lato" panose="020F0502020204030203" pitchFamily="34" charset="0"/>
              </a:rPr>
              <a:t>Medaram</a:t>
            </a:r>
            <a:r>
              <a:rPr lang="en-US" sz="1100" b="0" dirty="0">
                <a:latin typeface="Lato" panose="020F0502020204030203" pitchFamily="34" charset="0"/>
                <a:ea typeface="Lato" panose="020F0502020204030203" pitchFamily="34" charset="0"/>
                <a:cs typeface="Lato" panose="020F0502020204030203" pitchFamily="34" charset="0"/>
              </a:rPr>
              <a:t> and </a:t>
            </a:r>
            <a:r>
              <a:rPr lang="en-US" sz="1100" b="0" dirty="0" err="1">
                <a:latin typeface="Lato" panose="020F0502020204030203" pitchFamily="34" charset="0"/>
                <a:ea typeface="Lato" panose="020F0502020204030203" pitchFamily="34" charset="0"/>
                <a:cs typeface="Lato" panose="020F0502020204030203" pitchFamily="34" charset="0"/>
              </a:rPr>
              <a:t>Mulugu</a:t>
            </a:r>
            <a:r>
              <a:rPr lang="en-US" sz="1100" b="0" dirty="0">
                <a:latin typeface="Lato" panose="020F0502020204030203" pitchFamily="34" charset="0"/>
                <a:ea typeface="Lato" panose="020F0502020204030203" pitchFamily="34" charset="0"/>
                <a:cs typeface="Lato" panose="020F0502020204030203" pitchFamily="34" charset="0"/>
              </a:rPr>
              <a:t> in January or February.</a:t>
            </a:r>
          </a:p>
        </p:txBody>
      </p:sp>
      <p:sp>
        <p:nvSpPr>
          <p:cNvPr id="35" name="Google Shape;1289;p36">
            <a:extLst>
              <a:ext uri="{FF2B5EF4-FFF2-40B4-BE49-F238E27FC236}">
                <a16:creationId xmlns:a16="http://schemas.microsoft.com/office/drawing/2014/main" id="{0FD8B774-09CB-3836-28BF-35EC339E3804}"/>
              </a:ext>
            </a:extLst>
          </p:cNvPr>
          <p:cNvSpPr txBox="1">
            <a:spLocks/>
          </p:cNvSpPr>
          <p:nvPr/>
        </p:nvSpPr>
        <p:spPr>
          <a:xfrm>
            <a:off x="6016168" y="3842815"/>
            <a:ext cx="3127832" cy="1092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1"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11150" indent="-171450">
              <a:spcBef>
                <a:spcPts val="1000"/>
              </a:spcBef>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Kakatiya Festival in Warangal during December.</a:t>
            </a:r>
          </a:p>
          <a:p>
            <a:pPr marL="311150" indent="-171450">
              <a:spcBef>
                <a:spcPts val="1000"/>
              </a:spcBef>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Telangana Food and Art Festival in Nizamabad during April.</a:t>
            </a:r>
          </a:p>
        </p:txBody>
      </p:sp>
      <p:pic>
        <p:nvPicPr>
          <p:cNvPr id="1036" name="Picture 12" descr="Attend The Authentic Telugu Food Festival | LBB, Hyderabad">
            <a:extLst>
              <a:ext uri="{FF2B5EF4-FFF2-40B4-BE49-F238E27FC236}">
                <a16:creationId xmlns:a16="http://schemas.microsoft.com/office/drawing/2014/main" id="{5E61E723-49F9-0228-1FD0-BD14CB05BC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9663" y="2468136"/>
            <a:ext cx="1871818" cy="104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75885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6" name="Google Shape;926;p34"/>
          <p:cNvSpPr txBox="1">
            <a:spLocks noGrp="1"/>
          </p:cNvSpPr>
          <p:nvPr>
            <p:ph type="subTitle" idx="16"/>
          </p:nvPr>
        </p:nvSpPr>
        <p:spPr>
          <a:xfrm>
            <a:off x="715100" y="1916829"/>
            <a:ext cx="1373895" cy="4360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Objective</a:t>
            </a:r>
            <a:endParaRPr sz="1800" dirty="0"/>
          </a:p>
        </p:txBody>
      </p:sp>
      <p:sp>
        <p:nvSpPr>
          <p:cNvPr id="927" name="Google Shape;927;p34"/>
          <p:cNvSpPr txBox="1">
            <a:spLocks noGrp="1"/>
          </p:cNvSpPr>
          <p:nvPr>
            <p:ph type="subTitle" idx="17"/>
          </p:nvPr>
        </p:nvSpPr>
        <p:spPr>
          <a:xfrm>
            <a:off x="3482882" y="1916829"/>
            <a:ext cx="1294580" cy="4360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Overview</a:t>
            </a:r>
            <a:endParaRPr sz="1800" dirty="0"/>
          </a:p>
        </p:txBody>
      </p:sp>
      <p:sp>
        <p:nvSpPr>
          <p:cNvPr id="928" name="Google Shape;928;p34"/>
          <p:cNvSpPr txBox="1">
            <a:spLocks noGrp="1"/>
          </p:cNvSpPr>
          <p:nvPr>
            <p:ph type="subTitle" idx="18"/>
          </p:nvPr>
        </p:nvSpPr>
        <p:spPr>
          <a:xfrm>
            <a:off x="6292818" y="1934943"/>
            <a:ext cx="1130956" cy="4179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Data </a:t>
            </a:r>
            <a:endParaRPr sz="1800" dirty="0"/>
          </a:p>
        </p:txBody>
      </p:sp>
      <p:sp>
        <p:nvSpPr>
          <p:cNvPr id="929" name="Google Shape;929;p34"/>
          <p:cNvSpPr txBox="1">
            <a:spLocks noGrp="1"/>
          </p:cNvSpPr>
          <p:nvPr>
            <p:ph type="subTitle" idx="19"/>
          </p:nvPr>
        </p:nvSpPr>
        <p:spPr>
          <a:xfrm>
            <a:off x="622172" y="3632758"/>
            <a:ext cx="1559749" cy="966439"/>
          </a:xfrm>
          <a:prstGeom prst="rect">
            <a:avLst/>
          </a:prstGeom>
        </p:spPr>
        <p:txBody>
          <a:bodyPr spcFirstLastPara="1" wrap="square" lIns="91425" tIns="91425" rIns="91425" bIns="91425" anchor="b" anchorCtr="0">
            <a:noAutofit/>
          </a:bodyPr>
          <a:lstStyle/>
          <a:p>
            <a:pPr marL="0" indent="0" algn="ctr"/>
            <a:r>
              <a:rPr lang="en-IN" sz="1800" dirty="0"/>
              <a:t>Trends &amp; Insights</a:t>
            </a:r>
          </a:p>
          <a:p>
            <a:pPr marL="0" lvl="0" indent="0" algn="ctr" rtl="0">
              <a:spcBef>
                <a:spcPts val="0"/>
              </a:spcBef>
              <a:spcAft>
                <a:spcPts val="0"/>
              </a:spcAft>
              <a:buNone/>
            </a:pPr>
            <a:endParaRPr sz="1800" dirty="0"/>
          </a:p>
        </p:txBody>
      </p:sp>
      <p:sp>
        <p:nvSpPr>
          <p:cNvPr id="930" name="Google Shape;930;p34"/>
          <p:cNvSpPr txBox="1">
            <a:spLocks noGrp="1"/>
          </p:cNvSpPr>
          <p:nvPr>
            <p:ph type="subTitle" idx="20"/>
          </p:nvPr>
        </p:nvSpPr>
        <p:spPr>
          <a:xfrm>
            <a:off x="3230121" y="3632758"/>
            <a:ext cx="1800102" cy="68648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800" dirty="0"/>
              <a:t>Opportunities &amp; Challenges</a:t>
            </a:r>
          </a:p>
        </p:txBody>
      </p:sp>
      <p:sp>
        <p:nvSpPr>
          <p:cNvPr id="938" name="Google Shape;93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Agenda</a:t>
            </a:r>
            <a:endParaRPr sz="3000" dirty="0"/>
          </a:p>
        </p:txBody>
      </p:sp>
      <p:sp>
        <p:nvSpPr>
          <p:cNvPr id="7" name="Title 6">
            <a:extLst>
              <a:ext uri="{FF2B5EF4-FFF2-40B4-BE49-F238E27FC236}">
                <a16:creationId xmlns:a16="http://schemas.microsoft.com/office/drawing/2014/main" id="{1011DF5E-5065-B333-FFAE-BB23CD79F5A6}"/>
              </a:ext>
            </a:extLst>
          </p:cNvPr>
          <p:cNvSpPr>
            <a:spLocks noGrp="1"/>
          </p:cNvSpPr>
          <p:nvPr>
            <p:ph type="title" idx="2"/>
          </p:nvPr>
        </p:nvSpPr>
        <p:spPr>
          <a:xfrm>
            <a:off x="1103398" y="1311758"/>
            <a:ext cx="597300" cy="593400"/>
          </a:xfrm>
          <a:solidFill>
            <a:schemeClr val="accent6">
              <a:lumMod val="95000"/>
            </a:schemeClr>
          </a:solidFill>
        </p:spPr>
        <p:txBody>
          <a:bodyPr/>
          <a:lstStyle/>
          <a:p>
            <a:r>
              <a:rPr lang="en-US" dirty="0"/>
              <a:t>01</a:t>
            </a:r>
            <a:endParaRPr lang="en-IN" dirty="0"/>
          </a:p>
        </p:txBody>
      </p:sp>
      <p:sp>
        <p:nvSpPr>
          <p:cNvPr id="9" name="Title 6">
            <a:extLst>
              <a:ext uri="{FF2B5EF4-FFF2-40B4-BE49-F238E27FC236}">
                <a16:creationId xmlns:a16="http://schemas.microsoft.com/office/drawing/2014/main" id="{57466E59-BF68-493D-F46B-5F46DAD41A78}"/>
              </a:ext>
            </a:extLst>
          </p:cNvPr>
          <p:cNvSpPr txBox="1">
            <a:spLocks/>
          </p:cNvSpPr>
          <p:nvPr/>
        </p:nvSpPr>
        <p:spPr>
          <a:xfrm>
            <a:off x="1103398" y="3039358"/>
            <a:ext cx="597300" cy="593400"/>
          </a:xfrm>
          <a:prstGeom prst="rect">
            <a:avLst/>
          </a:prstGeom>
          <a:solidFill>
            <a:schemeClr val="accent6">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DM Sans"/>
              <a:buNone/>
              <a:defRPr sz="2400" b="1"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2pPr>
            <a:lvl3pPr marR="0" lvl="2"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3pPr>
            <a:lvl4pPr marR="0" lvl="3"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4pPr>
            <a:lvl5pPr marR="0" lvl="4"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5pPr>
            <a:lvl6pPr marR="0" lvl="5"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6pPr>
            <a:lvl7pPr marR="0" lvl="6"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7pPr>
            <a:lvl8pPr marR="0" lvl="7"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8pPr>
            <a:lvl9pPr marR="0" lvl="8"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9pPr>
          </a:lstStyle>
          <a:p>
            <a:r>
              <a:rPr lang="en-US" dirty="0"/>
              <a:t>04</a:t>
            </a:r>
            <a:endParaRPr lang="en-IN" dirty="0"/>
          </a:p>
        </p:txBody>
      </p:sp>
      <p:sp>
        <p:nvSpPr>
          <p:cNvPr id="10" name="Title 6">
            <a:extLst>
              <a:ext uri="{FF2B5EF4-FFF2-40B4-BE49-F238E27FC236}">
                <a16:creationId xmlns:a16="http://schemas.microsoft.com/office/drawing/2014/main" id="{D5A89365-FAC3-1B24-91CF-8DF271738E29}"/>
              </a:ext>
            </a:extLst>
          </p:cNvPr>
          <p:cNvSpPr txBox="1">
            <a:spLocks/>
          </p:cNvSpPr>
          <p:nvPr/>
        </p:nvSpPr>
        <p:spPr>
          <a:xfrm>
            <a:off x="3831522" y="3039358"/>
            <a:ext cx="597300" cy="593400"/>
          </a:xfrm>
          <a:prstGeom prst="rect">
            <a:avLst/>
          </a:prstGeom>
          <a:solidFill>
            <a:schemeClr val="accent6">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DM Sans"/>
              <a:buNone/>
              <a:defRPr sz="2400" b="1"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2pPr>
            <a:lvl3pPr marR="0" lvl="2"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3pPr>
            <a:lvl4pPr marR="0" lvl="3"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4pPr>
            <a:lvl5pPr marR="0" lvl="4"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5pPr>
            <a:lvl6pPr marR="0" lvl="5"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6pPr>
            <a:lvl7pPr marR="0" lvl="6"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7pPr>
            <a:lvl8pPr marR="0" lvl="7"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8pPr>
            <a:lvl9pPr marR="0" lvl="8"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9pPr>
          </a:lstStyle>
          <a:p>
            <a:r>
              <a:rPr lang="en-US" dirty="0"/>
              <a:t>05</a:t>
            </a:r>
            <a:endParaRPr lang="en-IN" dirty="0"/>
          </a:p>
        </p:txBody>
      </p:sp>
      <p:sp>
        <p:nvSpPr>
          <p:cNvPr id="11" name="Title 6">
            <a:extLst>
              <a:ext uri="{FF2B5EF4-FFF2-40B4-BE49-F238E27FC236}">
                <a16:creationId xmlns:a16="http://schemas.microsoft.com/office/drawing/2014/main" id="{12243056-1BA1-CA8F-1D10-A8D9448583F3}"/>
              </a:ext>
            </a:extLst>
          </p:cNvPr>
          <p:cNvSpPr txBox="1">
            <a:spLocks/>
          </p:cNvSpPr>
          <p:nvPr/>
        </p:nvSpPr>
        <p:spPr>
          <a:xfrm>
            <a:off x="6559646" y="1311758"/>
            <a:ext cx="597300" cy="593400"/>
          </a:xfrm>
          <a:prstGeom prst="rect">
            <a:avLst/>
          </a:prstGeom>
          <a:solidFill>
            <a:schemeClr val="accent6">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DM Sans"/>
              <a:buNone/>
              <a:defRPr sz="2400" b="1"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2pPr>
            <a:lvl3pPr marR="0" lvl="2"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3pPr>
            <a:lvl4pPr marR="0" lvl="3"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4pPr>
            <a:lvl5pPr marR="0" lvl="4"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5pPr>
            <a:lvl6pPr marR="0" lvl="5"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6pPr>
            <a:lvl7pPr marR="0" lvl="6"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7pPr>
            <a:lvl8pPr marR="0" lvl="7"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8pPr>
            <a:lvl9pPr marR="0" lvl="8"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9pPr>
          </a:lstStyle>
          <a:p>
            <a:r>
              <a:rPr lang="en-US" dirty="0"/>
              <a:t>03</a:t>
            </a:r>
            <a:endParaRPr lang="en-IN" dirty="0"/>
          </a:p>
        </p:txBody>
      </p:sp>
      <p:sp>
        <p:nvSpPr>
          <p:cNvPr id="12" name="Title 6">
            <a:extLst>
              <a:ext uri="{FF2B5EF4-FFF2-40B4-BE49-F238E27FC236}">
                <a16:creationId xmlns:a16="http://schemas.microsoft.com/office/drawing/2014/main" id="{B0A2D005-EBE1-88D1-652C-02A987BBC8C2}"/>
              </a:ext>
            </a:extLst>
          </p:cNvPr>
          <p:cNvSpPr txBox="1">
            <a:spLocks/>
          </p:cNvSpPr>
          <p:nvPr/>
        </p:nvSpPr>
        <p:spPr>
          <a:xfrm>
            <a:off x="3831522" y="1311758"/>
            <a:ext cx="597300" cy="593400"/>
          </a:xfrm>
          <a:prstGeom prst="rect">
            <a:avLst/>
          </a:prstGeom>
          <a:solidFill>
            <a:schemeClr val="accent6">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DM Sans"/>
              <a:buNone/>
              <a:defRPr sz="2400" b="1"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2pPr>
            <a:lvl3pPr marR="0" lvl="2"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3pPr>
            <a:lvl4pPr marR="0" lvl="3"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4pPr>
            <a:lvl5pPr marR="0" lvl="4"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5pPr>
            <a:lvl6pPr marR="0" lvl="5"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6pPr>
            <a:lvl7pPr marR="0" lvl="6"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7pPr>
            <a:lvl8pPr marR="0" lvl="7"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8pPr>
            <a:lvl9pPr marR="0" lvl="8" algn="ctr" rtl="0">
              <a:lnSpc>
                <a:spcPct val="100000"/>
              </a:lnSpc>
              <a:spcBef>
                <a:spcPts val="0"/>
              </a:spcBef>
              <a:spcAft>
                <a:spcPts val="0"/>
              </a:spcAft>
              <a:buClr>
                <a:schemeClr val="lt2"/>
              </a:buClr>
              <a:buSzPts val="3000"/>
              <a:buFont typeface="DM Sans"/>
              <a:buNone/>
              <a:defRPr sz="3000" b="1" i="0" u="none" strike="noStrike" cap="none">
                <a:solidFill>
                  <a:schemeClr val="lt2"/>
                </a:solidFill>
                <a:latin typeface="DM Sans"/>
                <a:ea typeface="DM Sans"/>
                <a:cs typeface="DM Sans"/>
                <a:sym typeface="DM Sans"/>
              </a:defRPr>
            </a:lvl9pPr>
          </a:lstStyle>
          <a:p>
            <a:r>
              <a:rPr lang="en-US" dirty="0"/>
              <a:t>02</a:t>
            </a:r>
            <a:endParaRPr lang="en-IN" dirty="0"/>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5" name="Google Shape;405;p32">
            <a:extLst>
              <a:ext uri="{FF2B5EF4-FFF2-40B4-BE49-F238E27FC236}">
                <a16:creationId xmlns:a16="http://schemas.microsoft.com/office/drawing/2014/main" id="{C5D88893-C3B3-A7D8-7E84-63C557D4B884}"/>
              </a:ext>
            </a:extLst>
          </p:cNvPr>
          <p:cNvGrpSpPr/>
          <p:nvPr/>
        </p:nvGrpSpPr>
        <p:grpSpPr>
          <a:xfrm>
            <a:off x="5084586" y="781373"/>
            <a:ext cx="2007960" cy="2946245"/>
            <a:chOff x="5067300" y="796300"/>
            <a:chExt cx="3321000" cy="3888300"/>
          </a:xfrm>
        </p:grpSpPr>
        <p:sp>
          <p:nvSpPr>
            <p:cNvPr id="6" name="Google Shape;406;p32">
              <a:extLst>
                <a:ext uri="{FF2B5EF4-FFF2-40B4-BE49-F238E27FC236}">
                  <a16:creationId xmlns:a16="http://schemas.microsoft.com/office/drawing/2014/main" id="{F04CA5F2-8445-273C-3C6F-592DD153EEDC}"/>
                </a:ext>
              </a:extLst>
            </p:cNvPr>
            <p:cNvSpPr/>
            <p:nvPr/>
          </p:nvSpPr>
          <p:spPr>
            <a:xfrm>
              <a:off x="5067300" y="796300"/>
              <a:ext cx="3321000" cy="38883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07;p32">
              <a:extLst>
                <a:ext uri="{FF2B5EF4-FFF2-40B4-BE49-F238E27FC236}">
                  <a16:creationId xmlns:a16="http://schemas.microsoft.com/office/drawing/2014/main" id="{D261BAB5-96E6-567B-4C2D-CD1E8BAE3F75}"/>
                </a:ext>
              </a:extLst>
            </p:cNvPr>
            <p:cNvSpPr/>
            <p:nvPr/>
          </p:nvSpPr>
          <p:spPr>
            <a:xfrm>
              <a:off x="5067300" y="419972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8;p32">
              <a:extLst>
                <a:ext uri="{FF2B5EF4-FFF2-40B4-BE49-F238E27FC236}">
                  <a16:creationId xmlns:a16="http://schemas.microsoft.com/office/drawing/2014/main" id="{65A88296-C280-7954-00E2-E9D4B2AB1977}"/>
                </a:ext>
              </a:extLst>
            </p:cNvPr>
            <p:cNvSpPr/>
            <p:nvPr/>
          </p:nvSpPr>
          <p:spPr>
            <a:xfrm rot="10800000">
              <a:off x="5067300" y="79657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405;p32">
            <a:extLst>
              <a:ext uri="{FF2B5EF4-FFF2-40B4-BE49-F238E27FC236}">
                <a16:creationId xmlns:a16="http://schemas.microsoft.com/office/drawing/2014/main" id="{D7C79EE0-55BB-ADD5-E1FD-07A92D5D5839}"/>
              </a:ext>
            </a:extLst>
          </p:cNvPr>
          <p:cNvGrpSpPr/>
          <p:nvPr/>
        </p:nvGrpSpPr>
        <p:grpSpPr>
          <a:xfrm>
            <a:off x="1996446" y="781373"/>
            <a:ext cx="2007960" cy="2946245"/>
            <a:chOff x="5067300" y="796300"/>
            <a:chExt cx="3321000" cy="3888300"/>
          </a:xfrm>
        </p:grpSpPr>
        <p:sp>
          <p:nvSpPr>
            <p:cNvPr id="14" name="Google Shape;406;p32">
              <a:extLst>
                <a:ext uri="{FF2B5EF4-FFF2-40B4-BE49-F238E27FC236}">
                  <a16:creationId xmlns:a16="http://schemas.microsoft.com/office/drawing/2014/main" id="{6E5E6953-99CC-0CC5-39E7-C0BAF066676D}"/>
                </a:ext>
              </a:extLst>
            </p:cNvPr>
            <p:cNvSpPr/>
            <p:nvPr/>
          </p:nvSpPr>
          <p:spPr>
            <a:xfrm>
              <a:off x="5067300" y="796300"/>
              <a:ext cx="3321000" cy="38883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07;p32">
              <a:extLst>
                <a:ext uri="{FF2B5EF4-FFF2-40B4-BE49-F238E27FC236}">
                  <a16:creationId xmlns:a16="http://schemas.microsoft.com/office/drawing/2014/main" id="{5137E707-3576-FACA-00FA-73B844648D67}"/>
                </a:ext>
              </a:extLst>
            </p:cNvPr>
            <p:cNvSpPr/>
            <p:nvPr/>
          </p:nvSpPr>
          <p:spPr>
            <a:xfrm>
              <a:off x="5067300" y="419972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8;p32">
              <a:extLst>
                <a:ext uri="{FF2B5EF4-FFF2-40B4-BE49-F238E27FC236}">
                  <a16:creationId xmlns:a16="http://schemas.microsoft.com/office/drawing/2014/main" id="{5538525A-ACA2-1EE7-75A5-06EF4F6FCB3D}"/>
                </a:ext>
              </a:extLst>
            </p:cNvPr>
            <p:cNvSpPr/>
            <p:nvPr/>
          </p:nvSpPr>
          <p:spPr>
            <a:xfrm rot="10800000">
              <a:off x="5067300" y="79657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289;p36">
            <a:extLst>
              <a:ext uri="{FF2B5EF4-FFF2-40B4-BE49-F238E27FC236}">
                <a16:creationId xmlns:a16="http://schemas.microsoft.com/office/drawing/2014/main" id="{5E6D48F1-53B6-0428-A951-3EECC3EF033D}"/>
              </a:ext>
            </a:extLst>
          </p:cNvPr>
          <p:cNvSpPr txBox="1">
            <a:spLocks noGrp="1"/>
          </p:cNvSpPr>
          <p:nvPr>
            <p:ph type="subTitle" idx="1"/>
          </p:nvPr>
        </p:nvSpPr>
        <p:spPr>
          <a:xfrm>
            <a:off x="1645064" y="3740605"/>
            <a:ext cx="2848428" cy="1206364"/>
          </a:xfrm>
          <a:prstGeom prst="rect">
            <a:avLst/>
          </a:prstGeom>
        </p:spPr>
        <p:txBody>
          <a:bodyPr spcFirstLastPara="1" wrap="square" lIns="91425" tIns="91425" rIns="91425" bIns="91425" anchor="t" anchorCtr="0">
            <a:noAutofit/>
          </a:bodyPr>
          <a:lstStyle/>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Telangana Global Investors Summit in Hyderabad in September or October.</a:t>
            </a:r>
          </a:p>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Telangana Agri-Tech Expo in Karimnagar, Warangal and Hyderabad in February, April or June.</a:t>
            </a:r>
          </a:p>
        </p:txBody>
      </p:sp>
      <p:sp>
        <p:nvSpPr>
          <p:cNvPr id="20" name="Google Shape;1289;p36">
            <a:extLst>
              <a:ext uri="{FF2B5EF4-FFF2-40B4-BE49-F238E27FC236}">
                <a16:creationId xmlns:a16="http://schemas.microsoft.com/office/drawing/2014/main" id="{B9D2F10E-ABC8-E6D9-39A6-06AA94D79446}"/>
              </a:ext>
            </a:extLst>
          </p:cNvPr>
          <p:cNvSpPr txBox="1">
            <a:spLocks/>
          </p:cNvSpPr>
          <p:nvPr/>
        </p:nvSpPr>
        <p:spPr>
          <a:xfrm>
            <a:off x="4772042" y="3797457"/>
            <a:ext cx="3010145" cy="1092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1"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11150" indent="-171450">
              <a:spcBef>
                <a:spcPts val="1000"/>
              </a:spcBef>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Telangana Trade and Export Fair in Nalgonda in April</a:t>
            </a:r>
          </a:p>
          <a:p>
            <a:pPr marL="311150" indent="-171450">
              <a:spcBef>
                <a:spcPts val="1000"/>
              </a:spcBef>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Telangana Business Networking Gala in Medak and Hyderabad in August.</a:t>
            </a:r>
          </a:p>
        </p:txBody>
      </p:sp>
      <p:pic>
        <p:nvPicPr>
          <p:cNvPr id="3076" name="Picture 4" descr="Jagan unveils logo for Global Investors Summit 2023">
            <a:extLst>
              <a:ext uri="{FF2B5EF4-FFF2-40B4-BE49-F238E27FC236}">
                <a16:creationId xmlns:a16="http://schemas.microsoft.com/office/drawing/2014/main" id="{1F85DAC7-8C54-1058-0A70-ACA576CEE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486" y="1148924"/>
            <a:ext cx="1878270" cy="11178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S-AGRITECH 2023">
            <a:extLst>
              <a:ext uri="{FF2B5EF4-FFF2-40B4-BE49-F238E27FC236}">
                <a16:creationId xmlns:a16="http://schemas.microsoft.com/office/drawing/2014/main" id="{F59E2B5F-BBAE-CFA4-03C0-F9C0D99904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270"/>
          <a:stretch/>
        </p:blipFill>
        <p:spPr bwMode="auto">
          <a:xfrm>
            <a:off x="2062487" y="2267501"/>
            <a:ext cx="1878270" cy="109266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rade Fair">
            <a:extLst>
              <a:ext uri="{FF2B5EF4-FFF2-40B4-BE49-F238E27FC236}">
                <a16:creationId xmlns:a16="http://schemas.microsoft.com/office/drawing/2014/main" id="{EBDD14C4-2399-22FB-9E50-CBD21CBED5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5117" y="1148924"/>
            <a:ext cx="1863090" cy="111787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Business &amp; Networking Events Hyderabad, Upcoming Startup &amp; Corporate Events  Hyderabad">
            <a:extLst>
              <a:ext uri="{FF2B5EF4-FFF2-40B4-BE49-F238E27FC236}">
                <a16:creationId xmlns:a16="http://schemas.microsoft.com/office/drawing/2014/main" id="{43DB9ED5-0EAF-B5F0-A2CC-C4786324C39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422"/>
          <a:stretch/>
        </p:blipFill>
        <p:spPr bwMode="auto">
          <a:xfrm>
            <a:off x="5155118" y="2266795"/>
            <a:ext cx="1863090" cy="109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30070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2" name="Google Shape;1968;p45">
            <a:extLst>
              <a:ext uri="{FF2B5EF4-FFF2-40B4-BE49-F238E27FC236}">
                <a16:creationId xmlns:a16="http://schemas.microsoft.com/office/drawing/2014/main" id="{89700008-1C69-C759-36A3-BD16F2044A67}"/>
              </a:ext>
            </a:extLst>
          </p:cNvPr>
          <p:cNvSpPr txBox="1">
            <a:spLocks noGrp="1"/>
          </p:cNvSpPr>
          <p:nvPr>
            <p:ph type="title"/>
          </p:nvPr>
        </p:nvSpPr>
        <p:spPr>
          <a:xfrm>
            <a:off x="720000" y="2752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Dubai Tourism Model</a:t>
            </a:r>
            <a:endParaRPr dirty="0"/>
          </a:p>
        </p:txBody>
      </p:sp>
      <p:grpSp>
        <p:nvGrpSpPr>
          <p:cNvPr id="3" name="Google Shape;405;p32">
            <a:extLst>
              <a:ext uri="{FF2B5EF4-FFF2-40B4-BE49-F238E27FC236}">
                <a16:creationId xmlns:a16="http://schemas.microsoft.com/office/drawing/2014/main" id="{F63EB015-03AC-C1A7-D62D-14E10C623790}"/>
              </a:ext>
            </a:extLst>
          </p:cNvPr>
          <p:cNvGrpSpPr/>
          <p:nvPr/>
        </p:nvGrpSpPr>
        <p:grpSpPr>
          <a:xfrm>
            <a:off x="6326457" y="979992"/>
            <a:ext cx="2513855" cy="3888300"/>
            <a:chOff x="5067300" y="796300"/>
            <a:chExt cx="3321000" cy="3888300"/>
          </a:xfrm>
        </p:grpSpPr>
        <p:sp>
          <p:nvSpPr>
            <p:cNvPr id="4" name="Google Shape;406;p32">
              <a:extLst>
                <a:ext uri="{FF2B5EF4-FFF2-40B4-BE49-F238E27FC236}">
                  <a16:creationId xmlns:a16="http://schemas.microsoft.com/office/drawing/2014/main" id="{6ED32620-445E-DCE3-3251-F5048DEAB897}"/>
                </a:ext>
              </a:extLst>
            </p:cNvPr>
            <p:cNvSpPr/>
            <p:nvPr/>
          </p:nvSpPr>
          <p:spPr>
            <a:xfrm>
              <a:off x="5067300" y="796300"/>
              <a:ext cx="3321000" cy="38883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7;p32">
              <a:extLst>
                <a:ext uri="{FF2B5EF4-FFF2-40B4-BE49-F238E27FC236}">
                  <a16:creationId xmlns:a16="http://schemas.microsoft.com/office/drawing/2014/main" id="{40B498AF-3EDF-6C99-CE66-96D21B89180D}"/>
                </a:ext>
              </a:extLst>
            </p:cNvPr>
            <p:cNvSpPr/>
            <p:nvPr/>
          </p:nvSpPr>
          <p:spPr>
            <a:xfrm>
              <a:off x="5067300" y="419972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8;p32">
              <a:extLst>
                <a:ext uri="{FF2B5EF4-FFF2-40B4-BE49-F238E27FC236}">
                  <a16:creationId xmlns:a16="http://schemas.microsoft.com/office/drawing/2014/main" id="{D818EB6B-E731-7A4A-3EBA-F4CF34C0998A}"/>
                </a:ext>
              </a:extLst>
            </p:cNvPr>
            <p:cNvSpPr/>
            <p:nvPr/>
          </p:nvSpPr>
          <p:spPr>
            <a:xfrm rot="10800000">
              <a:off x="5067300" y="79657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00" name="Picture 4" descr="Free vector dubai city poster with burj khalifa and skyscrapers">
            <a:extLst>
              <a:ext uri="{FF2B5EF4-FFF2-40B4-BE49-F238E27FC236}">
                <a16:creationId xmlns:a16="http://schemas.microsoft.com/office/drawing/2014/main" id="{69B3FB95-1F9D-63A7-5525-1AC22FF94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234" y="1465004"/>
            <a:ext cx="2349190" cy="291827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289;p36">
            <a:extLst>
              <a:ext uri="{FF2B5EF4-FFF2-40B4-BE49-F238E27FC236}">
                <a16:creationId xmlns:a16="http://schemas.microsoft.com/office/drawing/2014/main" id="{FED40D48-9413-1882-6563-E2AA60BDE4A6}"/>
              </a:ext>
            </a:extLst>
          </p:cNvPr>
          <p:cNvSpPr txBox="1">
            <a:spLocks noGrp="1"/>
          </p:cNvSpPr>
          <p:nvPr>
            <p:ph type="subTitle" idx="1"/>
          </p:nvPr>
        </p:nvSpPr>
        <p:spPr>
          <a:xfrm>
            <a:off x="386576" y="1222665"/>
            <a:ext cx="5543961" cy="3645551"/>
          </a:xfrm>
          <a:prstGeom prst="rect">
            <a:avLst/>
          </a:prstGeom>
        </p:spPr>
        <p:txBody>
          <a:bodyPr spcFirstLastPara="1" wrap="square" lIns="91425" tIns="91425" rIns="91425" bIns="91425" anchor="t" anchorCtr="0">
            <a:noAutofit/>
          </a:bodyPr>
          <a:lstStyle/>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World-class infrastructure, including modern airports, transportation networks, luxury hotels, shopping malls, and entertainment facilities, providing convenience and comfort to tourists.</a:t>
            </a:r>
          </a:p>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Diverse tourism offerings, catering to different interests and preferences, ranging from luxury shopping and dining to desert safaris and water sports.</a:t>
            </a:r>
          </a:p>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Duty-free shopping experience in numerous malls and markets, offering a wide selection of international brands and products.</a:t>
            </a:r>
          </a:p>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Strong focus on safety and security, with low crime rates, efficient law enforcement, and strict regulations ensuring the well-being of tourists.</a:t>
            </a:r>
          </a:p>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Effective marketing and promotion strategies to attract visitors.</a:t>
            </a:r>
          </a:p>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Dubai is a global transit hub with direct flights from various destinations, making it convenient for tourists to explore.</a:t>
            </a:r>
          </a:p>
        </p:txBody>
      </p:sp>
    </p:spTree>
    <p:extLst>
      <p:ext uri="{BB962C8B-B14F-4D97-AF65-F5344CB8AC3E}">
        <p14:creationId xmlns:p14="http://schemas.microsoft.com/office/powerpoint/2010/main" val="1259662935"/>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a:t>
            </a:r>
            <a:endParaRPr/>
          </a:p>
        </p:txBody>
      </p:sp>
      <p:sp>
        <p:nvSpPr>
          <p:cNvPr id="2053" name="Google Shape;2053;p48"/>
          <p:cNvSpPr txBox="1"/>
          <p:nvPr/>
        </p:nvSpPr>
        <p:spPr>
          <a:xfrm>
            <a:off x="717347" y="4009401"/>
            <a:ext cx="2091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EEEEEE"/>
              </a:solidFill>
              <a:latin typeface="Lato"/>
              <a:ea typeface="Lato"/>
              <a:cs typeface="Lato"/>
              <a:sym typeface="Lato"/>
            </a:endParaRPr>
          </a:p>
        </p:txBody>
      </p:sp>
      <p:sp>
        <p:nvSpPr>
          <p:cNvPr id="2054" name="Google Shape;2054;p48"/>
          <p:cNvSpPr txBox="1"/>
          <p:nvPr/>
        </p:nvSpPr>
        <p:spPr>
          <a:xfrm>
            <a:off x="3257205" y="4009401"/>
            <a:ext cx="2091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EEEEE"/>
                </a:solidFill>
                <a:latin typeface="Lato"/>
                <a:ea typeface="Lato"/>
                <a:cs typeface="Lato"/>
                <a:sym typeface="Lato"/>
              </a:rPr>
              <a:t>Enhancing Safety &amp; Security</a:t>
            </a:r>
            <a:endParaRPr dirty="0">
              <a:solidFill>
                <a:srgbClr val="EEEEEE"/>
              </a:solidFill>
              <a:latin typeface="Lato"/>
              <a:ea typeface="Lato"/>
              <a:cs typeface="Lato"/>
              <a:sym typeface="Lato"/>
            </a:endParaRPr>
          </a:p>
        </p:txBody>
      </p:sp>
      <p:sp>
        <p:nvSpPr>
          <p:cNvPr id="2055" name="Google Shape;2055;p48"/>
          <p:cNvSpPr txBox="1"/>
          <p:nvPr/>
        </p:nvSpPr>
        <p:spPr>
          <a:xfrm>
            <a:off x="717347" y="2307035"/>
            <a:ext cx="2091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EEEEE"/>
                </a:solidFill>
                <a:latin typeface="Lato"/>
                <a:ea typeface="Lato"/>
                <a:cs typeface="Lato"/>
                <a:sym typeface="Lato"/>
              </a:rPr>
              <a:t>Build Infrastructure</a:t>
            </a:r>
            <a:endParaRPr dirty="0">
              <a:solidFill>
                <a:srgbClr val="EEEEEE"/>
              </a:solidFill>
              <a:latin typeface="Lato"/>
              <a:ea typeface="Lato"/>
              <a:cs typeface="Lato"/>
              <a:sym typeface="Lato"/>
            </a:endParaRPr>
          </a:p>
        </p:txBody>
      </p:sp>
      <p:sp>
        <p:nvSpPr>
          <p:cNvPr id="2056" name="Google Shape;2056;p48"/>
          <p:cNvSpPr txBox="1"/>
          <p:nvPr/>
        </p:nvSpPr>
        <p:spPr>
          <a:xfrm>
            <a:off x="3254955" y="2307035"/>
            <a:ext cx="2091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EEEEE"/>
                </a:solidFill>
                <a:latin typeface="Lato"/>
                <a:ea typeface="Lato"/>
                <a:cs typeface="Lato"/>
                <a:sym typeface="Lato"/>
              </a:rPr>
              <a:t>Develop and maintain iconic landmarks and attractions</a:t>
            </a:r>
            <a:endParaRPr dirty="0">
              <a:solidFill>
                <a:srgbClr val="EEEEEE"/>
              </a:solidFill>
              <a:latin typeface="Lato"/>
              <a:ea typeface="Lato"/>
              <a:cs typeface="Lato"/>
              <a:sym typeface="Lato"/>
            </a:endParaRPr>
          </a:p>
        </p:txBody>
      </p:sp>
      <p:sp>
        <p:nvSpPr>
          <p:cNvPr id="2057" name="Google Shape;2057;p48"/>
          <p:cNvSpPr txBox="1"/>
          <p:nvPr/>
        </p:nvSpPr>
        <p:spPr>
          <a:xfrm>
            <a:off x="5794812" y="2307035"/>
            <a:ext cx="20865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EEEEE"/>
                </a:solidFill>
                <a:latin typeface="Lato"/>
                <a:ea typeface="Lato"/>
                <a:cs typeface="Lato"/>
                <a:sym typeface="Lato"/>
              </a:rPr>
              <a:t>Diverse tourism offerings</a:t>
            </a:r>
            <a:endParaRPr dirty="0">
              <a:solidFill>
                <a:srgbClr val="EEEEEE"/>
              </a:solidFill>
              <a:latin typeface="Lato"/>
              <a:ea typeface="Lato"/>
              <a:cs typeface="Lato"/>
              <a:sym typeface="Lato"/>
            </a:endParaRPr>
          </a:p>
        </p:txBody>
      </p:sp>
      <p:sp>
        <p:nvSpPr>
          <p:cNvPr id="2058" name="Google Shape;2058;p48"/>
          <p:cNvSpPr txBox="1"/>
          <p:nvPr/>
        </p:nvSpPr>
        <p:spPr>
          <a:xfrm>
            <a:off x="5797062" y="4009401"/>
            <a:ext cx="20865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EEEEEE"/>
                </a:solidFill>
                <a:latin typeface="Lato"/>
                <a:ea typeface="Lato"/>
                <a:cs typeface="Lato"/>
                <a:sym typeface="Lato"/>
              </a:rPr>
              <a:t>Marketing and Promotion</a:t>
            </a:r>
          </a:p>
        </p:txBody>
      </p:sp>
      <p:sp>
        <p:nvSpPr>
          <p:cNvPr id="2059" name="Google Shape;2059;p48"/>
          <p:cNvSpPr/>
          <p:nvPr/>
        </p:nvSpPr>
        <p:spPr>
          <a:xfrm>
            <a:off x="1401650" y="1445125"/>
            <a:ext cx="709200" cy="7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DM Sans"/>
                <a:ea typeface="DM Sans"/>
                <a:cs typeface="DM Sans"/>
                <a:sym typeface="DM Sans"/>
              </a:rPr>
              <a:t>1</a:t>
            </a:r>
            <a:endParaRPr sz="2400" b="1">
              <a:solidFill>
                <a:schemeClr val="dk1"/>
              </a:solidFill>
              <a:latin typeface="DM Sans"/>
              <a:ea typeface="DM Sans"/>
              <a:cs typeface="DM Sans"/>
              <a:sym typeface="DM Sans"/>
            </a:endParaRPr>
          </a:p>
        </p:txBody>
      </p:sp>
      <p:sp>
        <p:nvSpPr>
          <p:cNvPr id="2060" name="Google Shape;2060;p48"/>
          <p:cNvSpPr/>
          <p:nvPr/>
        </p:nvSpPr>
        <p:spPr>
          <a:xfrm>
            <a:off x="3943600" y="1445125"/>
            <a:ext cx="709200" cy="709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DM Sans"/>
                <a:ea typeface="DM Sans"/>
                <a:cs typeface="DM Sans"/>
                <a:sym typeface="DM Sans"/>
              </a:rPr>
              <a:t>2</a:t>
            </a:r>
            <a:endParaRPr sz="2400" b="1">
              <a:solidFill>
                <a:schemeClr val="dk1"/>
              </a:solidFill>
              <a:latin typeface="DM Sans"/>
              <a:ea typeface="DM Sans"/>
              <a:cs typeface="DM Sans"/>
              <a:sym typeface="DM Sans"/>
            </a:endParaRPr>
          </a:p>
        </p:txBody>
      </p:sp>
      <p:sp>
        <p:nvSpPr>
          <p:cNvPr id="2061" name="Google Shape;2061;p48"/>
          <p:cNvSpPr/>
          <p:nvPr/>
        </p:nvSpPr>
        <p:spPr>
          <a:xfrm>
            <a:off x="6485550" y="1445125"/>
            <a:ext cx="709200" cy="709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DM Sans"/>
                <a:ea typeface="DM Sans"/>
                <a:cs typeface="DM Sans"/>
                <a:sym typeface="DM Sans"/>
              </a:rPr>
              <a:t>3</a:t>
            </a:r>
            <a:endParaRPr sz="2400" b="1">
              <a:solidFill>
                <a:schemeClr val="dk1"/>
              </a:solidFill>
              <a:latin typeface="DM Sans"/>
              <a:ea typeface="DM Sans"/>
              <a:cs typeface="DM Sans"/>
              <a:sym typeface="DM Sans"/>
            </a:endParaRPr>
          </a:p>
        </p:txBody>
      </p:sp>
      <p:sp>
        <p:nvSpPr>
          <p:cNvPr id="2063" name="Google Shape;2063;p48"/>
          <p:cNvSpPr/>
          <p:nvPr/>
        </p:nvSpPr>
        <p:spPr>
          <a:xfrm>
            <a:off x="3943600" y="3147500"/>
            <a:ext cx="709200" cy="709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DM Sans"/>
                <a:ea typeface="DM Sans"/>
                <a:cs typeface="DM Sans"/>
                <a:sym typeface="DM Sans"/>
              </a:rPr>
              <a:t>5</a:t>
            </a:r>
            <a:endParaRPr sz="2400" b="1">
              <a:solidFill>
                <a:schemeClr val="lt2"/>
              </a:solidFill>
              <a:latin typeface="DM Sans"/>
              <a:ea typeface="DM Sans"/>
              <a:cs typeface="DM Sans"/>
              <a:sym typeface="DM Sans"/>
            </a:endParaRPr>
          </a:p>
        </p:txBody>
      </p:sp>
      <p:sp>
        <p:nvSpPr>
          <p:cNvPr id="2064" name="Google Shape;2064;p48"/>
          <p:cNvSpPr/>
          <p:nvPr/>
        </p:nvSpPr>
        <p:spPr>
          <a:xfrm>
            <a:off x="6485550" y="3147500"/>
            <a:ext cx="709200" cy="709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DM Sans"/>
                <a:ea typeface="DM Sans"/>
                <a:cs typeface="DM Sans"/>
                <a:sym typeface="DM Sans"/>
              </a:rPr>
              <a:t>4</a:t>
            </a:r>
            <a:endParaRPr sz="2400" b="1">
              <a:solidFill>
                <a:schemeClr val="dk1"/>
              </a:solidFill>
              <a:latin typeface="DM Sans"/>
              <a:ea typeface="DM Sans"/>
              <a:cs typeface="DM Sans"/>
              <a:sym typeface="DM Sans"/>
            </a:endParaRPr>
          </a:p>
        </p:txBody>
      </p:sp>
      <p:cxnSp>
        <p:nvCxnSpPr>
          <p:cNvPr id="2065" name="Google Shape;2065;p48"/>
          <p:cNvCxnSpPr>
            <a:endCxn id="2060" idx="1"/>
          </p:cNvCxnSpPr>
          <p:nvPr/>
        </p:nvCxnSpPr>
        <p:spPr>
          <a:xfrm>
            <a:off x="2110900" y="1799875"/>
            <a:ext cx="1832700" cy="0"/>
          </a:xfrm>
          <a:prstGeom prst="straightConnector1">
            <a:avLst/>
          </a:prstGeom>
          <a:noFill/>
          <a:ln w="19050" cap="flat" cmpd="sng">
            <a:solidFill>
              <a:schemeClr val="lt2"/>
            </a:solidFill>
            <a:prstDash val="solid"/>
            <a:round/>
            <a:headEnd type="none" w="med" len="med"/>
            <a:tailEnd type="oval" w="med" len="med"/>
          </a:ln>
        </p:spPr>
      </p:cxnSp>
      <p:cxnSp>
        <p:nvCxnSpPr>
          <p:cNvPr id="2066" name="Google Shape;2066;p48"/>
          <p:cNvCxnSpPr>
            <a:stCxn id="2060" idx="3"/>
            <a:endCxn id="2061" idx="1"/>
          </p:cNvCxnSpPr>
          <p:nvPr/>
        </p:nvCxnSpPr>
        <p:spPr>
          <a:xfrm>
            <a:off x="4652800" y="1799875"/>
            <a:ext cx="1832700" cy="0"/>
          </a:xfrm>
          <a:prstGeom prst="straightConnector1">
            <a:avLst/>
          </a:prstGeom>
          <a:noFill/>
          <a:ln w="19050" cap="flat" cmpd="sng">
            <a:solidFill>
              <a:schemeClr val="lt2"/>
            </a:solidFill>
            <a:prstDash val="solid"/>
            <a:round/>
            <a:headEnd type="none" w="med" len="med"/>
            <a:tailEnd type="oval" w="med" len="med"/>
          </a:ln>
        </p:spPr>
      </p:cxnSp>
      <p:cxnSp>
        <p:nvCxnSpPr>
          <p:cNvPr id="2067" name="Google Shape;2067;p48"/>
          <p:cNvCxnSpPr>
            <a:stCxn id="2061" idx="3"/>
            <a:endCxn id="2064" idx="3"/>
          </p:cNvCxnSpPr>
          <p:nvPr/>
        </p:nvCxnSpPr>
        <p:spPr>
          <a:xfrm>
            <a:off x="7194750" y="1799875"/>
            <a:ext cx="600" cy="1702500"/>
          </a:xfrm>
          <a:prstGeom prst="bentConnector3">
            <a:avLst>
              <a:gd name="adj1" fmla="val 204225000"/>
            </a:avLst>
          </a:prstGeom>
          <a:noFill/>
          <a:ln w="19050" cap="flat" cmpd="sng">
            <a:solidFill>
              <a:schemeClr val="lt2"/>
            </a:solidFill>
            <a:prstDash val="solid"/>
            <a:round/>
            <a:headEnd type="none" w="med" len="med"/>
            <a:tailEnd type="oval" w="med" len="med"/>
          </a:ln>
        </p:spPr>
      </p:cxnSp>
      <p:cxnSp>
        <p:nvCxnSpPr>
          <p:cNvPr id="2068" name="Google Shape;2068;p48"/>
          <p:cNvCxnSpPr>
            <a:stCxn id="2064" idx="1"/>
            <a:endCxn id="2063" idx="3"/>
          </p:cNvCxnSpPr>
          <p:nvPr/>
        </p:nvCxnSpPr>
        <p:spPr>
          <a:xfrm rot="10800000">
            <a:off x="4652850" y="3502250"/>
            <a:ext cx="1832700" cy="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pic>
        <p:nvPicPr>
          <p:cNvPr id="2050" name="Picture 2" descr="charminar emblem Hyderabad ILLUSTRATION  poster street photography culture south India India logo">
            <a:extLst>
              <a:ext uri="{FF2B5EF4-FFF2-40B4-BE49-F238E27FC236}">
                <a16:creationId xmlns:a16="http://schemas.microsoft.com/office/drawing/2014/main" id="{18C14662-916C-70DC-426C-607AA1EA9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550" y="1075786"/>
            <a:ext cx="3155287" cy="296570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98;p63">
            <a:extLst>
              <a:ext uri="{FF2B5EF4-FFF2-40B4-BE49-F238E27FC236}">
                <a16:creationId xmlns:a16="http://schemas.microsoft.com/office/drawing/2014/main" id="{D57A603C-F25F-1D9F-8EAF-525627E0CB05}"/>
              </a:ext>
            </a:extLst>
          </p:cNvPr>
          <p:cNvSpPr txBox="1">
            <a:spLocks/>
          </p:cNvSpPr>
          <p:nvPr/>
        </p:nvSpPr>
        <p:spPr>
          <a:xfrm>
            <a:off x="382498" y="2333463"/>
            <a:ext cx="3917100" cy="124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1pPr>
            <a:lvl2pPr marL="914400" marR="0" lvl="1"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2pPr>
            <a:lvl3pPr marL="1371600" marR="0" lvl="2"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3pPr>
            <a:lvl4pPr marL="1828800" marR="0" lvl="3"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4pPr>
            <a:lvl5pPr marL="2286000" marR="0" lvl="4"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5pPr>
            <a:lvl6pPr marL="2743200" marR="0" lvl="5"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6pPr>
            <a:lvl7pPr marL="3200400" marR="0" lvl="6"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7pPr>
            <a:lvl8pPr marL="3657600" marR="0" lvl="7"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8pPr>
            <a:lvl9pPr marL="4114800" marR="0" lvl="8"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9pPr>
          </a:lstStyle>
          <a:p>
            <a:pPr marL="0" indent="0" algn="ctr"/>
            <a:r>
              <a:rPr lang="en-US" sz="2400" dirty="0"/>
              <a:t>Do you have any questions?</a:t>
            </a:r>
          </a:p>
          <a:p>
            <a:pPr marL="0" indent="0" algn="ctr"/>
            <a:r>
              <a:rPr lang="en-US" dirty="0"/>
              <a:t>patnaikarnav3@gmail.com</a:t>
            </a:r>
          </a:p>
        </p:txBody>
      </p:sp>
      <p:sp>
        <p:nvSpPr>
          <p:cNvPr id="5" name="Google Shape;2399;p63">
            <a:extLst>
              <a:ext uri="{FF2B5EF4-FFF2-40B4-BE49-F238E27FC236}">
                <a16:creationId xmlns:a16="http://schemas.microsoft.com/office/drawing/2014/main" id="{24A66F4C-7FA4-DDC4-F65E-8E902D8269DA}"/>
              </a:ext>
            </a:extLst>
          </p:cNvPr>
          <p:cNvSpPr txBox="1">
            <a:spLocks/>
          </p:cNvSpPr>
          <p:nvPr/>
        </p:nvSpPr>
        <p:spPr>
          <a:xfrm>
            <a:off x="382498" y="1517163"/>
            <a:ext cx="3917100" cy="8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M Sans"/>
              <a:buNone/>
              <a:defRPr sz="3500" b="1" i="0" u="none" strike="noStrike" cap="none">
                <a:solidFill>
                  <a:schemeClr val="lt2"/>
                </a:solidFill>
                <a:latin typeface="DM Sans"/>
                <a:ea typeface="DM Sans"/>
                <a:cs typeface="DM Sans"/>
                <a:sym typeface="DM Sans"/>
              </a:defRPr>
            </a:lvl1pPr>
            <a:lvl2pPr marR="0" lvl="1" algn="l" rtl="0">
              <a:lnSpc>
                <a:spcPct val="100000"/>
              </a:lnSpc>
              <a:spcBef>
                <a:spcPts val="0"/>
              </a:spcBef>
              <a:spcAft>
                <a:spcPts val="0"/>
              </a:spcAft>
              <a:buClr>
                <a:schemeClr val="lt2"/>
              </a:buClr>
              <a:buSzPts val="3500"/>
              <a:buFont typeface="DM Sans"/>
              <a:buNone/>
              <a:defRPr sz="3500" b="1" i="0" u="none" strike="noStrike" cap="none">
                <a:solidFill>
                  <a:schemeClr val="lt2"/>
                </a:solidFill>
                <a:latin typeface="DM Sans"/>
                <a:ea typeface="DM Sans"/>
                <a:cs typeface="DM Sans"/>
                <a:sym typeface="DM Sans"/>
              </a:defRPr>
            </a:lvl2pPr>
            <a:lvl3pPr marR="0" lvl="2" algn="l" rtl="0">
              <a:lnSpc>
                <a:spcPct val="100000"/>
              </a:lnSpc>
              <a:spcBef>
                <a:spcPts val="0"/>
              </a:spcBef>
              <a:spcAft>
                <a:spcPts val="0"/>
              </a:spcAft>
              <a:buClr>
                <a:schemeClr val="lt2"/>
              </a:buClr>
              <a:buSzPts val="3500"/>
              <a:buFont typeface="DM Sans"/>
              <a:buNone/>
              <a:defRPr sz="3500" b="1" i="0" u="none" strike="noStrike" cap="none">
                <a:solidFill>
                  <a:schemeClr val="lt2"/>
                </a:solidFill>
                <a:latin typeface="DM Sans"/>
                <a:ea typeface="DM Sans"/>
                <a:cs typeface="DM Sans"/>
                <a:sym typeface="DM Sans"/>
              </a:defRPr>
            </a:lvl3pPr>
            <a:lvl4pPr marR="0" lvl="3" algn="l" rtl="0">
              <a:lnSpc>
                <a:spcPct val="100000"/>
              </a:lnSpc>
              <a:spcBef>
                <a:spcPts val="0"/>
              </a:spcBef>
              <a:spcAft>
                <a:spcPts val="0"/>
              </a:spcAft>
              <a:buClr>
                <a:schemeClr val="lt2"/>
              </a:buClr>
              <a:buSzPts val="3500"/>
              <a:buFont typeface="DM Sans"/>
              <a:buNone/>
              <a:defRPr sz="3500" b="1" i="0" u="none" strike="noStrike" cap="none">
                <a:solidFill>
                  <a:schemeClr val="lt2"/>
                </a:solidFill>
                <a:latin typeface="DM Sans"/>
                <a:ea typeface="DM Sans"/>
                <a:cs typeface="DM Sans"/>
                <a:sym typeface="DM Sans"/>
              </a:defRPr>
            </a:lvl4pPr>
            <a:lvl5pPr marR="0" lvl="4" algn="l" rtl="0">
              <a:lnSpc>
                <a:spcPct val="100000"/>
              </a:lnSpc>
              <a:spcBef>
                <a:spcPts val="0"/>
              </a:spcBef>
              <a:spcAft>
                <a:spcPts val="0"/>
              </a:spcAft>
              <a:buClr>
                <a:schemeClr val="lt2"/>
              </a:buClr>
              <a:buSzPts val="3500"/>
              <a:buFont typeface="DM Sans"/>
              <a:buNone/>
              <a:defRPr sz="3500" b="1" i="0" u="none" strike="noStrike" cap="none">
                <a:solidFill>
                  <a:schemeClr val="lt2"/>
                </a:solidFill>
                <a:latin typeface="DM Sans"/>
                <a:ea typeface="DM Sans"/>
                <a:cs typeface="DM Sans"/>
                <a:sym typeface="DM Sans"/>
              </a:defRPr>
            </a:lvl5pPr>
            <a:lvl6pPr marR="0" lvl="5" algn="l" rtl="0">
              <a:lnSpc>
                <a:spcPct val="100000"/>
              </a:lnSpc>
              <a:spcBef>
                <a:spcPts val="0"/>
              </a:spcBef>
              <a:spcAft>
                <a:spcPts val="0"/>
              </a:spcAft>
              <a:buClr>
                <a:schemeClr val="lt2"/>
              </a:buClr>
              <a:buSzPts val="3500"/>
              <a:buFont typeface="DM Sans"/>
              <a:buNone/>
              <a:defRPr sz="3500" b="1" i="0" u="none" strike="noStrike" cap="none">
                <a:solidFill>
                  <a:schemeClr val="lt2"/>
                </a:solidFill>
                <a:latin typeface="DM Sans"/>
                <a:ea typeface="DM Sans"/>
                <a:cs typeface="DM Sans"/>
                <a:sym typeface="DM Sans"/>
              </a:defRPr>
            </a:lvl6pPr>
            <a:lvl7pPr marR="0" lvl="6" algn="l" rtl="0">
              <a:lnSpc>
                <a:spcPct val="100000"/>
              </a:lnSpc>
              <a:spcBef>
                <a:spcPts val="0"/>
              </a:spcBef>
              <a:spcAft>
                <a:spcPts val="0"/>
              </a:spcAft>
              <a:buClr>
                <a:schemeClr val="lt2"/>
              </a:buClr>
              <a:buSzPts val="3500"/>
              <a:buFont typeface="DM Sans"/>
              <a:buNone/>
              <a:defRPr sz="3500" b="1" i="0" u="none" strike="noStrike" cap="none">
                <a:solidFill>
                  <a:schemeClr val="lt2"/>
                </a:solidFill>
                <a:latin typeface="DM Sans"/>
                <a:ea typeface="DM Sans"/>
                <a:cs typeface="DM Sans"/>
                <a:sym typeface="DM Sans"/>
              </a:defRPr>
            </a:lvl7pPr>
            <a:lvl8pPr marR="0" lvl="7" algn="l" rtl="0">
              <a:lnSpc>
                <a:spcPct val="100000"/>
              </a:lnSpc>
              <a:spcBef>
                <a:spcPts val="0"/>
              </a:spcBef>
              <a:spcAft>
                <a:spcPts val="0"/>
              </a:spcAft>
              <a:buClr>
                <a:schemeClr val="lt2"/>
              </a:buClr>
              <a:buSzPts val="3500"/>
              <a:buFont typeface="DM Sans"/>
              <a:buNone/>
              <a:defRPr sz="3500" b="1" i="0" u="none" strike="noStrike" cap="none">
                <a:solidFill>
                  <a:schemeClr val="lt2"/>
                </a:solidFill>
                <a:latin typeface="DM Sans"/>
                <a:ea typeface="DM Sans"/>
                <a:cs typeface="DM Sans"/>
                <a:sym typeface="DM Sans"/>
              </a:defRPr>
            </a:lvl8pPr>
            <a:lvl9pPr marR="0" lvl="8" algn="l" rtl="0">
              <a:lnSpc>
                <a:spcPct val="100000"/>
              </a:lnSpc>
              <a:spcBef>
                <a:spcPts val="0"/>
              </a:spcBef>
              <a:spcAft>
                <a:spcPts val="0"/>
              </a:spcAft>
              <a:buClr>
                <a:schemeClr val="lt2"/>
              </a:buClr>
              <a:buSzPts val="3500"/>
              <a:buFont typeface="DM Sans"/>
              <a:buNone/>
              <a:defRPr sz="3500" b="1" i="0" u="none" strike="noStrike" cap="none">
                <a:solidFill>
                  <a:schemeClr val="lt2"/>
                </a:solidFill>
                <a:latin typeface="DM Sans"/>
                <a:ea typeface="DM Sans"/>
                <a:cs typeface="DM Sans"/>
                <a:sym typeface="DM Sans"/>
              </a:defRPr>
            </a:lvl9pPr>
          </a:lstStyle>
          <a:p>
            <a:pPr algn="ctr"/>
            <a:r>
              <a:rPr lang="en-IN" dirty="0"/>
              <a:t>Thank you!</a:t>
            </a:r>
          </a:p>
        </p:txBody>
      </p:sp>
      <p:grpSp>
        <p:nvGrpSpPr>
          <p:cNvPr id="6" name="Google Shape;2417;p63">
            <a:extLst>
              <a:ext uri="{FF2B5EF4-FFF2-40B4-BE49-F238E27FC236}">
                <a16:creationId xmlns:a16="http://schemas.microsoft.com/office/drawing/2014/main" id="{9318A288-8027-310A-A277-5CE8573A9E91}"/>
              </a:ext>
            </a:extLst>
          </p:cNvPr>
          <p:cNvGrpSpPr/>
          <p:nvPr/>
        </p:nvGrpSpPr>
        <p:grpSpPr>
          <a:xfrm>
            <a:off x="5155500" y="643900"/>
            <a:ext cx="3321000" cy="3888300"/>
            <a:chOff x="9144000" y="796300"/>
            <a:chExt cx="3321000" cy="3888300"/>
          </a:xfrm>
        </p:grpSpPr>
        <p:grpSp>
          <p:nvGrpSpPr>
            <p:cNvPr id="7" name="Google Shape;2418;p63">
              <a:extLst>
                <a:ext uri="{FF2B5EF4-FFF2-40B4-BE49-F238E27FC236}">
                  <a16:creationId xmlns:a16="http://schemas.microsoft.com/office/drawing/2014/main" id="{4457381F-F0C6-177C-0C69-37F565F70720}"/>
                </a:ext>
              </a:extLst>
            </p:cNvPr>
            <p:cNvGrpSpPr/>
            <p:nvPr/>
          </p:nvGrpSpPr>
          <p:grpSpPr>
            <a:xfrm>
              <a:off x="9144000" y="796300"/>
              <a:ext cx="3321000" cy="3888300"/>
              <a:chOff x="5067300" y="796300"/>
              <a:chExt cx="3321000" cy="3888300"/>
            </a:xfrm>
          </p:grpSpPr>
          <p:sp>
            <p:nvSpPr>
              <p:cNvPr id="17" name="Google Shape;2419;p63">
                <a:extLst>
                  <a:ext uri="{FF2B5EF4-FFF2-40B4-BE49-F238E27FC236}">
                    <a16:creationId xmlns:a16="http://schemas.microsoft.com/office/drawing/2014/main" id="{F96335FA-B031-0F8C-22A6-68D26CA46C5F}"/>
                  </a:ext>
                </a:extLst>
              </p:cNvPr>
              <p:cNvSpPr/>
              <p:nvPr/>
            </p:nvSpPr>
            <p:spPr>
              <a:xfrm>
                <a:off x="5067300" y="796300"/>
                <a:ext cx="3321000" cy="38883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20;p63">
                <a:extLst>
                  <a:ext uri="{FF2B5EF4-FFF2-40B4-BE49-F238E27FC236}">
                    <a16:creationId xmlns:a16="http://schemas.microsoft.com/office/drawing/2014/main" id="{EFC970BE-3ACD-5456-8A69-6F791590831E}"/>
                  </a:ext>
                </a:extLst>
              </p:cNvPr>
              <p:cNvSpPr/>
              <p:nvPr/>
            </p:nvSpPr>
            <p:spPr>
              <a:xfrm>
                <a:off x="5067300" y="419972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1;p63">
                <a:extLst>
                  <a:ext uri="{FF2B5EF4-FFF2-40B4-BE49-F238E27FC236}">
                    <a16:creationId xmlns:a16="http://schemas.microsoft.com/office/drawing/2014/main" id="{F59396B0-02C9-316C-39B3-359119237ACF}"/>
                  </a:ext>
                </a:extLst>
              </p:cNvPr>
              <p:cNvSpPr/>
              <p:nvPr/>
            </p:nvSpPr>
            <p:spPr>
              <a:xfrm rot="10800000">
                <a:off x="5067300" y="79657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422;p63">
              <a:extLst>
                <a:ext uri="{FF2B5EF4-FFF2-40B4-BE49-F238E27FC236}">
                  <a16:creationId xmlns:a16="http://schemas.microsoft.com/office/drawing/2014/main" id="{1DCBD698-D507-8DC5-1963-540E58DC7621}"/>
                </a:ext>
              </a:extLst>
            </p:cNvPr>
            <p:cNvGrpSpPr/>
            <p:nvPr/>
          </p:nvGrpSpPr>
          <p:grpSpPr>
            <a:xfrm>
              <a:off x="9370900" y="4371800"/>
              <a:ext cx="2861100" cy="182150"/>
              <a:chOff x="5294200" y="797600"/>
              <a:chExt cx="2861100" cy="182150"/>
            </a:xfrm>
          </p:grpSpPr>
          <p:cxnSp>
            <p:nvCxnSpPr>
              <p:cNvPr id="14" name="Google Shape;2423;p63">
                <a:extLst>
                  <a:ext uri="{FF2B5EF4-FFF2-40B4-BE49-F238E27FC236}">
                    <a16:creationId xmlns:a16="http://schemas.microsoft.com/office/drawing/2014/main" id="{F6E267C8-AD3F-EEC4-122D-623875AE1EE1}"/>
                  </a:ext>
                </a:extLst>
              </p:cNvPr>
              <p:cNvCxnSpPr/>
              <p:nvPr/>
            </p:nvCxnSpPr>
            <p:spPr>
              <a:xfrm>
                <a:off x="5294200" y="797600"/>
                <a:ext cx="28611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2424;p63">
                <a:extLst>
                  <a:ext uri="{FF2B5EF4-FFF2-40B4-BE49-F238E27FC236}">
                    <a16:creationId xmlns:a16="http://schemas.microsoft.com/office/drawing/2014/main" id="{82C8544F-FB62-4FD3-B9D0-58A3C85EC404}"/>
                  </a:ext>
                </a:extLst>
              </p:cNvPr>
              <p:cNvCxnSpPr/>
              <p:nvPr/>
            </p:nvCxnSpPr>
            <p:spPr>
              <a:xfrm>
                <a:off x="5294200" y="888675"/>
                <a:ext cx="28611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2425;p63">
                <a:extLst>
                  <a:ext uri="{FF2B5EF4-FFF2-40B4-BE49-F238E27FC236}">
                    <a16:creationId xmlns:a16="http://schemas.microsoft.com/office/drawing/2014/main" id="{9FB29F10-A4AB-6EE9-8005-76A2ABE1816F}"/>
                  </a:ext>
                </a:extLst>
              </p:cNvPr>
              <p:cNvCxnSpPr/>
              <p:nvPr/>
            </p:nvCxnSpPr>
            <p:spPr>
              <a:xfrm>
                <a:off x="5294200" y="979750"/>
                <a:ext cx="2861100" cy="0"/>
              </a:xfrm>
              <a:prstGeom prst="straightConnector1">
                <a:avLst/>
              </a:prstGeom>
              <a:noFill/>
              <a:ln w="9525" cap="flat" cmpd="sng">
                <a:solidFill>
                  <a:schemeClr val="dk1"/>
                </a:solidFill>
                <a:prstDash val="solid"/>
                <a:round/>
                <a:headEnd type="none" w="med" len="med"/>
                <a:tailEnd type="none" w="med" len="med"/>
              </a:ln>
            </p:spPr>
          </p:cxnSp>
        </p:grpSp>
        <p:grpSp>
          <p:nvGrpSpPr>
            <p:cNvPr id="9" name="Google Shape;2426;p63">
              <a:extLst>
                <a:ext uri="{FF2B5EF4-FFF2-40B4-BE49-F238E27FC236}">
                  <a16:creationId xmlns:a16="http://schemas.microsoft.com/office/drawing/2014/main" id="{1DB7CDEC-33C3-A9F3-DDEA-D91B83E3E289}"/>
                </a:ext>
              </a:extLst>
            </p:cNvPr>
            <p:cNvGrpSpPr/>
            <p:nvPr/>
          </p:nvGrpSpPr>
          <p:grpSpPr>
            <a:xfrm>
              <a:off x="10423008" y="917011"/>
              <a:ext cx="831300" cy="583790"/>
              <a:chOff x="6346308" y="3400241"/>
              <a:chExt cx="831300" cy="583790"/>
            </a:xfrm>
          </p:grpSpPr>
          <p:grpSp>
            <p:nvGrpSpPr>
              <p:cNvPr id="10" name="Google Shape;2427;p63">
                <a:extLst>
                  <a:ext uri="{FF2B5EF4-FFF2-40B4-BE49-F238E27FC236}">
                    <a16:creationId xmlns:a16="http://schemas.microsoft.com/office/drawing/2014/main" id="{544FF86D-14A1-533F-481E-B0B721821E11}"/>
                  </a:ext>
                </a:extLst>
              </p:cNvPr>
              <p:cNvGrpSpPr/>
              <p:nvPr/>
            </p:nvGrpSpPr>
            <p:grpSpPr>
              <a:xfrm>
                <a:off x="6469980" y="3400241"/>
                <a:ext cx="583790" cy="583790"/>
                <a:chOff x="4302600" y="4339100"/>
                <a:chExt cx="538800" cy="538800"/>
              </a:xfrm>
            </p:grpSpPr>
            <p:sp>
              <p:nvSpPr>
                <p:cNvPr id="12" name="Google Shape;2428;p63">
                  <a:extLst>
                    <a:ext uri="{FF2B5EF4-FFF2-40B4-BE49-F238E27FC236}">
                      <a16:creationId xmlns:a16="http://schemas.microsoft.com/office/drawing/2014/main" id="{2646DA7B-1E13-7A5F-6891-2695A8EED8AB}"/>
                    </a:ext>
                  </a:extLst>
                </p:cNvPr>
                <p:cNvSpPr/>
                <p:nvPr/>
              </p:nvSpPr>
              <p:spPr>
                <a:xfrm>
                  <a:off x="4380275" y="44167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9;p63">
                  <a:extLst>
                    <a:ext uri="{FF2B5EF4-FFF2-40B4-BE49-F238E27FC236}">
                      <a16:creationId xmlns:a16="http://schemas.microsoft.com/office/drawing/2014/main" id="{034500C3-1EA3-A139-F662-80F70677840D}"/>
                    </a:ext>
                  </a:extLst>
                </p:cNvPr>
                <p:cNvSpPr/>
                <p:nvPr/>
              </p:nvSpPr>
              <p:spPr>
                <a:xfrm>
                  <a:off x="4302600" y="4339100"/>
                  <a:ext cx="538800" cy="538800"/>
                </a:xfrm>
                <a:prstGeom prst="donut">
                  <a:avLst>
                    <a:gd name="adj" fmla="val 1283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430;p63">
                <a:extLst>
                  <a:ext uri="{FF2B5EF4-FFF2-40B4-BE49-F238E27FC236}">
                    <a16:creationId xmlns:a16="http://schemas.microsoft.com/office/drawing/2014/main" id="{28DD62C1-5A77-AA97-6A90-0906842399D2}"/>
                  </a:ext>
                </a:extLst>
              </p:cNvPr>
              <p:cNvSpPr/>
              <p:nvPr/>
            </p:nvSpPr>
            <p:spPr>
              <a:xfrm>
                <a:off x="6346308" y="3625568"/>
                <a:ext cx="831300" cy="133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35"/>
          <p:cNvSpPr txBox="1">
            <a:spLocks noGrp="1"/>
          </p:cNvSpPr>
          <p:nvPr>
            <p:ph type="title"/>
          </p:nvPr>
        </p:nvSpPr>
        <p:spPr>
          <a:xfrm>
            <a:off x="4405600" y="1093638"/>
            <a:ext cx="40233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Objective</a:t>
            </a:r>
            <a:endParaRPr sz="3000" dirty="0"/>
          </a:p>
        </p:txBody>
      </p:sp>
      <p:sp>
        <p:nvSpPr>
          <p:cNvPr id="944" name="Google Shape;944;p35"/>
          <p:cNvSpPr txBox="1">
            <a:spLocks noGrp="1"/>
          </p:cNvSpPr>
          <p:nvPr>
            <p:ph type="subTitle" idx="1"/>
          </p:nvPr>
        </p:nvSpPr>
        <p:spPr>
          <a:xfrm>
            <a:off x="4405600" y="2042761"/>
            <a:ext cx="4388995" cy="1974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objective of this presentation would be to present my findings and insights from my analysis of Telangana's tourism data and provide data-informed recommendations to the Telangana government on how to improve their revenue and administrative operations in the tourism sector. </a:t>
            </a:r>
            <a:endParaRPr dirty="0"/>
          </a:p>
        </p:txBody>
      </p:sp>
      <p:pic>
        <p:nvPicPr>
          <p:cNvPr id="3074" name="Picture 2" descr="illustrations, cliparts, dessins animés et icônes de carte telangana dans le style rétro vintage - vieux papier texturé - telangana map">
            <a:extLst>
              <a:ext uri="{FF2B5EF4-FFF2-40B4-BE49-F238E27FC236}">
                <a16:creationId xmlns:a16="http://schemas.microsoft.com/office/drawing/2014/main" id="{6610154F-B356-E996-2169-87768ECE3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883" y="1072530"/>
            <a:ext cx="3122858" cy="294513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405;p32">
            <a:extLst>
              <a:ext uri="{FF2B5EF4-FFF2-40B4-BE49-F238E27FC236}">
                <a16:creationId xmlns:a16="http://schemas.microsoft.com/office/drawing/2014/main" id="{2021191D-9846-8358-5F2C-1524FAD8DE12}"/>
              </a:ext>
            </a:extLst>
          </p:cNvPr>
          <p:cNvGrpSpPr/>
          <p:nvPr/>
        </p:nvGrpSpPr>
        <p:grpSpPr>
          <a:xfrm>
            <a:off x="606812" y="614310"/>
            <a:ext cx="3321000" cy="3888300"/>
            <a:chOff x="5067300" y="796300"/>
            <a:chExt cx="3321000" cy="3888300"/>
          </a:xfrm>
        </p:grpSpPr>
        <p:sp>
          <p:nvSpPr>
            <p:cNvPr id="5" name="Google Shape;406;p32">
              <a:extLst>
                <a:ext uri="{FF2B5EF4-FFF2-40B4-BE49-F238E27FC236}">
                  <a16:creationId xmlns:a16="http://schemas.microsoft.com/office/drawing/2014/main" id="{C20018C6-547B-F413-374C-2DE3841E7667}"/>
                </a:ext>
              </a:extLst>
            </p:cNvPr>
            <p:cNvSpPr/>
            <p:nvPr/>
          </p:nvSpPr>
          <p:spPr>
            <a:xfrm>
              <a:off x="5067300" y="796300"/>
              <a:ext cx="3321000" cy="38883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7;p32">
              <a:extLst>
                <a:ext uri="{FF2B5EF4-FFF2-40B4-BE49-F238E27FC236}">
                  <a16:creationId xmlns:a16="http://schemas.microsoft.com/office/drawing/2014/main" id="{9266DE03-A373-8470-DC4F-C6E2BDEE8C6A}"/>
                </a:ext>
              </a:extLst>
            </p:cNvPr>
            <p:cNvSpPr/>
            <p:nvPr/>
          </p:nvSpPr>
          <p:spPr>
            <a:xfrm>
              <a:off x="5067300" y="419972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8;p32">
              <a:extLst>
                <a:ext uri="{FF2B5EF4-FFF2-40B4-BE49-F238E27FC236}">
                  <a16:creationId xmlns:a16="http://schemas.microsoft.com/office/drawing/2014/main" id="{95ACF33E-A5F7-4B44-4E28-2086A265648B}"/>
                </a:ext>
              </a:extLst>
            </p:cNvPr>
            <p:cNvSpPr/>
            <p:nvPr/>
          </p:nvSpPr>
          <p:spPr>
            <a:xfrm rot="10800000">
              <a:off x="5067300" y="79657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02;p32">
            <a:extLst>
              <a:ext uri="{FF2B5EF4-FFF2-40B4-BE49-F238E27FC236}">
                <a16:creationId xmlns:a16="http://schemas.microsoft.com/office/drawing/2014/main" id="{257EAF2D-1D58-BFDA-FF2A-0DF04D585AF4}"/>
              </a:ext>
            </a:extLst>
          </p:cNvPr>
          <p:cNvGrpSpPr/>
          <p:nvPr/>
        </p:nvGrpSpPr>
        <p:grpSpPr>
          <a:xfrm>
            <a:off x="1851662" y="780560"/>
            <a:ext cx="831300" cy="583790"/>
            <a:chOff x="6346308" y="3400241"/>
            <a:chExt cx="831300" cy="583790"/>
          </a:xfrm>
        </p:grpSpPr>
        <p:grpSp>
          <p:nvGrpSpPr>
            <p:cNvPr id="9" name="Google Shape;903;p32">
              <a:extLst>
                <a:ext uri="{FF2B5EF4-FFF2-40B4-BE49-F238E27FC236}">
                  <a16:creationId xmlns:a16="http://schemas.microsoft.com/office/drawing/2014/main" id="{3BCB4B0D-F673-E523-F534-9BFB5D73DAA6}"/>
                </a:ext>
              </a:extLst>
            </p:cNvPr>
            <p:cNvGrpSpPr/>
            <p:nvPr/>
          </p:nvGrpSpPr>
          <p:grpSpPr>
            <a:xfrm>
              <a:off x="6469980" y="3400241"/>
              <a:ext cx="583790" cy="583790"/>
              <a:chOff x="4302600" y="4339100"/>
              <a:chExt cx="538800" cy="538800"/>
            </a:xfrm>
          </p:grpSpPr>
          <p:sp>
            <p:nvSpPr>
              <p:cNvPr id="11" name="Google Shape;904;p32">
                <a:extLst>
                  <a:ext uri="{FF2B5EF4-FFF2-40B4-BE49-F238E27FC236}">
                    <a16:creationId xmlns:a16="http://schemas.microsoft.com/office/drawing/2014/main" id="{12F8F9F1-8316-31CA-BF9B-B0891BF244CD}"/>
                  </a:ext>
                </a:extLst>
              </p:cNvPr>
              <p:cNvSpPr/>
              <p:nvPr/>
            </p:nvSpPr>
            <p:spPr>
              <a:xfrm>
                <a:off x="4380275" y="44167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5;p32">
                <a:extLst>
                  <a:ext uri="{FF2B5EF4-FFF2-40B4-BE49-F238E27FC236}">
                    <a16:creationId xmlns:a16="http://schemas.microsoft.com/office/drawing/2014/main" id="{F8A5F284-78DA-FA3B-2D44-6A7B22E3EF0C}"/>
                  </a:ext>
                </a:extLst>
              </p:cNvPr>
              <p:cNvSpPr/>
              <p:nvPr/>
            </p:nvSpPr>
            <p:spPr>
              <a:xfrm>
                <a:off x="4302600" y="4339100"/>
                <a:ext cx="538800" cy="538800"/>
              </a:xfrm>
              <a:prstGeom prst="donut">
                <a:avLst>
                  <a:gd name="adj" fmla="val 1283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906;p32">
              <a:extLst>
                <a:ext uri="{FF2B5EF4-FFF2-40B4-BE49-F238E27FC236}">
                  <a16:creationId xmlns:a16="http://schemas.microsoft.com/office/drawing/2014/main" id="{2921EB92-59C4-ED22-7E82-26D557377CB6}"/>
                </a:ext>
              </a:extLst>
            </p:cNvPr>
            <p:cNvSpPr/>
            <p:nvPr/>
          </p:nvSpPr>
          <p:spPr>
            <a:xfrm>
              <a:off x="6346308" y="3625568"/>
              <a:ext cx="831300" cy="133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4" name="Rectangle 3">
            <a:extLst>
              <a:ext uri="{FF2B5EF4-FFF2-40B4-BE49-F238E27FC236}">
                <a16:creationId xmlns:a16="http://schemas.microsoft.com/office/drawing/2014/main" id="{5026BA88-E951-AA07-77F7-B05D855A2F95}"/>
              </a:ext>
            </a:extLst>
          </p:cNvPr>
          <p:cNvSpPr/>
          <p:nvPr/>
        </p:nvSpPr>
        <p:spPr>
          <a:xfrm>
            <a:off x="5257800" y="1056479"/>
            <a:ext cx="3166200" cy="303234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8" name="Google Shape;1288;p36"/>
          <p:cNvSpPr txBox="1">
            <a:spLocks noGrp="1"/>
          </p:cNvSpPr>
          <p:nvPr>
            <p:ph type="title"/>
          </p:nvPr>
        </p:nvSpPr>
        <p:spPr>
          <a:xfrm>
            <a:off x="720000" y="1003600"/>
            <a:ext cx="4025400" cy="8163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Overview</a:t>
            </a:r>
            <a:endParaRPr sz="3000" dirty="0"/>
          </a:p>
        </p:txBody>
      </p:sp>
      <p:sp>
        <p:nvSpPr>
          <p:cNvPr id="1289" name="Google Shape;1289;p36"/>
          <p:cNvSpPr txBox="1">
            <a:spLocks noGrp="1"/>
          </p:cNvSpPr>
          <p:nvPr>
            <p:ph type="subTitle" idx="1"/>
          </p:nvPr>
        </p:nvSpPr>
        <p:spPr>
          <a:xfrm>
            <a:off x="720000" y="1819913"/>
            <a:ext cx="4025400" cy="2139175"/>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US" dirty="0"/>
              <a:t>Telangana is a state in southern India that has a rich cultural heritage and diverse natural landscapes. </a:t>
            </a:r>
          </a:p>
          <a:p>
            <a:pPr marL="457200" lvl="0" indent="-317500" algn="l" rtl="0">
              <a:spcBef>
                <a:spcPts val="1000"/>
              </a:spcBef>
              <a:spcAft>
                <a:spcPts val="0"/>
              </a:spcAft>
              <a:buSzPts val="1400"/>
              <a:buChar char="●"/>
            </a:pPr>
            <a:r>
              <a:rPr lang="en-US" dirty="0"/>
              <a:t>The state's tourism industry has been growing steadily over the years, thanks to its many historical monuments, religious sites, natural attractions, and vibrant urban </a:t>
            </a:r>
            <a:r>
              <a:rPr lang="en-US" dirty="0" err="1"/>
              <a:t>centres</a:t>
            </a:r>
            <a:r>
              <a:rPr lang="en-US" dirty="0"/>
              <a:t>.</a:t>
            </a:r>
          </a:p>
        </p:txBody>
      </p:sp>
      <p:grpSp>
        <p:nvGrpSpPr>
          <p:cNvPr id="1290" name="Google Shape;1290;p36"/>
          <p:cNvGrpSpPr/>
          <p:nvPr/>
        </p:nvGrpSpPr>
        <p:grpSpPr>
          <a:xfrm>
            <a:off x="5155500" y="643900"/>
            <a:ext cx="3321000" cy="3888300"/>
            <a:chOff x="9144000" y="796300"/>
            <a:chExt cx="3321000" cy="3888300"/>
          </a:xfrm>
        </p:grpSpPr>
        <p:grpSp>
          <p:nvGrpSpPr>
            <p:cNvPr id="1291" name="Google Shape;1291;p36"/>
            <p:cNvGrpSpPr/>
            <p:nvPr/>
          </p:nvGrpSpPr>
          <p:grpSpPr>
            <a:xfrm>
              <a:off x="9144000" y="796300"/>
              <a:ext cx="3321000" cy="3888300"/>
              <a:chOff x="5067300" y="796300"/>
              <a:chExt cx="3321000" cy="3888300"/>
            </a:xfrm>
          </p:grpSpPr>
          <p:sp>
            <p:nvSpPr>
              <p:cNvPr id="1292" name="Google Shape;1292;p36"/>
              <p:cNvSpPr/>
              <p:nvPr/>
            </p:nvSpPr>
            <p:spPr>
              <a:xfrm>
                <a:off x="5067300" y="796300"/>
                <a:ext cx="3321000" cy="3888300"/>
              </a:xfrm>
              <a:prstGeom prst="frame">
                <a:avLst>
                  <a:gd name="adj1" fmla="val 34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5067300" y="419972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rot="10800000">
                <a:off x="5067300" y="796575"/>
                <a:ext cx="3321000" cy="4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36"/>
            <p:cNvGrpSpPr/>
            <p:nvPr/>
          </p:nvGrpSpPr>
          <p:grpSpPr>
            <a:xfrm>
              <a:off x="10423008" y="917011"/>
              <a:ext cx="831300" cy="583790"/>
              <a:chOff x="6346308" y="3400241"/>
              <a:chExt cx="831300" cy="583790"/>
            </a:xfrm>
          </p:grpSpPr>
          <p:grpSp>
            <p:nvGrpSpPr>
              <p:cNvPr id="1300" name="Google Shape;1300;p36"/>
              <p:cNvGrpSpPr/>
              <p:nvPr/>
            </p:nvGrpSpPr>
            <p:grpSpPr>
              <a:xfrm>
                <a:off x="6469980" y="3400241"/>
                <a:ext cx="583790" cy="583790"/>
                <a:chOff x="4302600" y="4339100"/>
                <a:chExt cx="538800" cy="538800"/>
              </a:xfrm>
            </p:grpSpPr>
            <p:sp>
              <p:nvSpPr>
                <p:cNvPr id="1301" name="Google Shape;1301;p36"/>
                <p:cNvSpPr/>
                <p:nvPr/>
              </p:nvSpPr>
              <p:spPr>
                <a:xfrm>
                  <a:off x="4380275" y="4416775"/>
                  <a:ext cx="383400" cy="38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6"/>
                <p:cNvSpPr/>
                <p:nvPr/>
              </p:nvSpPr>
              <p:spPr>
                <a:xfrm>
                  <a:off x="4302600" y="4339100"/>
                  <a:ext cx="538800" cy="538800"/>
                </a:xfrm>
                <a:prstGeom prst="donut">
                  <a:avLst>
                    <a:gd name="adj" fmla="val 1283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36"/>
              <p:cNvSpPr/>
              <p:nvPr/>
            </p:nvSpPr>
            <p:spPr>
              <a:xfrm>
                <a:off x="6346308" y="3625568"/>
                <a:ext cx="831300" cy="133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102" name="Picture 6" descr="le monument historique de l’ancien fort de golconde - telangana  photos et images de collection">
            <a:extLst>
              <a:ext uri="{FF2B5EF4-FFF2-40B4-BE49-F238E27FC236}">
                <a16:creationId xmlns:a16="http://schemas.microsoft.com/office/drawing/2014/main" id="{639006EF-E4FD-0807-EA84-858F69D66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046" y="1552643"/>
            <a:ext cx="3011805" cy="20078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BD993-7690-B864-173F-63EC196687DD}"/>
              </a:ext>
            </a:extLst>
          </p:cNvPr>
          <p:cNvSpPr>
            <a:spLocks noGrp="1"/>
          </p:cNvSpPr>
          <p:nvPr>
            <p:ph type="title"/>
          </p:nvPr>
        </p:nvSpPr>
        <p:spPr/>
        <p:txBody>
          <a:bodyPr/>
          <a:lstStyle/>
          <a:p>
            <a:r>
              <a:rPr lang="en-US" dirty="0"/>
              <a:t>Data</a:t>
            </a:r>
            <a:endParaRPr lang="en-IN" dirty="0"/>
          </a:p>
        </p:txBody>
      </p:sp>
      <p:sp>
        <p:nvSpPr>
          <p:cNvPr id="4" name="Google Shape;1289;p36">
            <a:extLst>
              <a:ext uri="{FF2B5EF4-FFF2-40B4-BE49-F238E27FC236}">
                <a16:creationId xmlns:a16="http://schemas.microsoft.com/office/drawing/2014/main" id="{EE531ABE-38B3-4A18-AD5F-955C1EA9CCC3}"/>
              </a:ext>
            </a:extLst>
          </p:cNvPr>
          <p:cNvSpPr txBox="1">
            <a:spLocks/>
          </p:cNvSpPr>
          <p:nvPr/>
        </p:nvSpPr>
        <p:spPr>
          <a:xfrm>
            <a:off x="430082" y="1062618"/>
            <a:ext cx="4025400" cy="30182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spcBef>
                <a:spcPts val="1000"/>
              </a:spcBef>
              <a:buSzPts val="1400"/>
              <a:buFont typeface="Wingdings" panose="05000000000000000000" pitchFamily="2" charset="2"/>
              <a:buChar char="Ø"/>
            </a:pPr>
            <a:r>
              <a:rPr lang="en-US" dirty="0">
                <a:solidFill>
                  <a:schemeClr val="accent6"/>
                </a:solidFill>
              </a:rPr>
              <a:t>I utilized data on domestic and foreign visitors for the years 2016 to 2019 to analyze tourism trends in Telangana.</a:t>
            </a:r>
          </a:p>
          <a:p>
            <a:pPr marL="457200" indent="-317500">
              <a:spcBef>
                <a:spcPts val="1000"/>
              </a:spcBef>
              <a:buSzPts val="1400"/>
              <a:buFont typeface="Wingdings" panose="05000000000000000000" pitchFamily="2" charset="2"/>
              <a:buChar char="Ø"/>
            </a:pPr>
            <a:r>
              <a:rPr lang="en-US" dirty="0">
                <a:solidFill>
                  <a:schemeClr val="accent6"/>
                </a:solidFill>
              </a:rPr>
              <a:t> I merged the data for domestic and foreign visitors from these years</a:t>
            </a:r>
          </a:p>
          <a:p>
            <a:pPr marL="457200" indent="-317500">
              <a:spcBef>
                <a:spcPts val="1000"/>
              </a:spcBef>
              <a:buSzPts val="1400"/>
              <a:buFont typeface="Wingdings" panose="05000000000000000000" pitchFamily="2" charset="2"/>
              <a:buChar char="Ø"/>
            </a:pPr>
            <a:r>
              <a:rPr lang="en-US" dirty="0">
                <a:solidFill>
                  <a:schemeClr val="accent6"/>
                </a:solidFill>
              </a:rPr>
              <a:t>I incorporated a demographics dataset that provided population data for Telangana in the year 2011.</a:t>
            </a:r>
          </a:p>
        </p:txBody>
      </p:sp>
      <p:pic>
        <p:nvPicPr>
          <p:cNvPr id="6" name="Picture 5">
            <a:extLst>
              <a:ext uri="{FF2B5EF4-FFF2-40B4-BE49-F238E27FC236}">
                <a16:creationId xmlns:a16="http://schemas.microsoft.com/office/drawing/2014/main" id="{859873ED-5BA1-0CDB-A79A-A146154E4F2A}"/>
              </a:ext>
            </a:extLst>
          </p:cNvPr>
          <p:cNvPicPr>
            <a:picLocks noChangeAspect="1"/>
          </p:cNvPicPr>
          <p:nvPr/>
        </p:nvPicPr>
        <p:blipFill>
          <a:blip r:embed="rId2"/>
          <a:stretch>
            <a:fillRect/>
          </a:stretch>
        </p:blipFill>
        <p:spPr>
          <a:xfrm>
            <a:off x="5109346" y="731375"/>
            <a:ext cx="3604572" cy="392464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11893224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39"/>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000" dirty="0"/>
              <a:t>Trends &amp; Insights</a:t>
            </a:r>
            <a:endParaRPr sz="9000" dirty="0"/>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7" name="Google Shape;1727;p40"/>
          <p:cNvSpPr txBox="1">
            <a:spLocks noGrp="1"/>
          </p:cNvSpPr>
          <p:nvPr>
            <p:ph type="title"/>
          </p:nvPr>
        </p:nvSpPr>
        <p:spPr>
          <a:xfrm>
            <a:off x="720000" y="445024"/>
            <a:ext cx="7704000" cy="1096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Exploring the Domestic Tourism Landscape in Telangana</a:t>
            </a:r>
            <a:endParaRPr sz="3000" dirty="0"/>
          </a:p>
        </p:txBody>
      </p:sp>
      <p:sp>
        <p:nvSpPr>
          <p:cNvPr id="4" name="Google Shape;1289;p36">
            <a:extLst>
              <a:ext uri="{FF2B5EF4-FFF2-40B4-BE49-F238E27FC236}">
                <a16:creationId xmlns:a16="http://schemas.microsoft.com/office/drawing/2014/main" id="{212EF54E-81B7-E4BE-1C39-CFF67E28E0B7}"/>
              </a:ext>
            </a:extLst>
          </p:cNvPr>
          <p:cNvSpPr txBox="1">
            <a:spLocks noGrp="1"/>
          </p:cNvSpPr>
          <p:nvPr>
            <p:ph type="subTitle" idx="1"/>
          </p:nvPr>
        </p:nvSpPr>
        <p:spPr>
          <a:xfrm>
            <a:off x="6600408" y="1668675"/>
            <a:ext cx="2357737" cy="2564780"/>
          </a:xfrm>
          <a:prstGeom prst="rect">
            <a:avLst/>
          </a:prstGeom>
        </p:spPr>
        <p:txBody>
          <a:bodyPr spcFirstLastPara="1" wrap="square" lIns="91425" tIns="91425" rIns="91425" bIns="91425" anchor="t" anchorCtr="0">
            <a:noAutofit/>
          </a:bodyPr>
          <a:lstStyle/>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Hyderabad is home to several historical monuments, is the IT hub of India and has one of the largest film industries which is the Telugu film industry.</a:t>
            </a:r>
          </a:p>
          <a:p>
            <a:pPr marL="311150" lvl="0" indent="-171450" rtl="0">
              <a:spcBef>
                <a:spcPts val="1000"/>
              </a:spcBef>
              <a:spcAft>
                <a:spcPts val="0"/>
              </a:spcAft>
              <a:buSzPts val="1400"/>
              <a:buFont typeface="Wingdings" panose="05000000000000000000" pitchFamily="2" charset="2"/>
              <a:buChar char="ü"/>
            </a:pPr>
            <a:r>
              <a:rPr lang="en-US" sz="1100" b="0" dirty="0" err="1">
                <a:latin typeface="Lato" panose="020F0502020204030203" pitchFamily="34" charset="0"/>
                <a:ea typeface="Lato" panose="020F0502020204030203" pitchFamily="34" charset="0"/>
                <a:cs typeface="Lato" panose="020F0502020204030203" pitchFamily="34" charset="0"/>
              </a:rPr>
              <a:t>Rajanna</a:t>
            </a:r>
            <a:r>
              <a:rPr lang="en-US" sz="1100" b="0" dirty="0">
                <a:latin typeface="Lato" panose="020F0502020204030203" pitchFamily="34" charset="0"/>
                <a:ea typeface="Lato" panose="020F0502020204030203" pitchFamily="34" charset="0"/>
                <a:cs typeface="Lato" panose="020F0502020204030203" pitchFamily="34" charset="0"/>
              </a:rPr>
              <a:t> </a:t>
            </a:r>
            <a:r>
              <a:rPr lang="en-US" sz="1100" b="0" dirty="0" err="1">
                <a:latin typeface="Lato" panose="020F0502020204030203" pitchFamily="34" charset="0"/>
                <a:ea typeface="Lato" panose="020F0502020204030203" pitchFamily="34" charset="0"/>
                <a:cs typeface="Lato" panose="020F0502020204030203" pitchFamily="34" charset="0"/>
              </a:rPr>
              <a:t>Sircilla</a:t>
            </a:r>
            <a:r>
              <a:rPr lang="en-US" sz="1100" b="0" dirty="0">
                <a:latin typeface="Lato" panose="020F0502020204030203" pitchFamily="34" charset="0"/>
                <a:ea typeface="Lato" panose="020F0502020204030203" pitchFamily="34" charset="0"/>
                <a:cs typeface="Lato" panose="020F0502020204030203" pitchFamily="34" charset="0"/>
              </a:rPr>
              <a:t> is known for its textile industry.</a:t>
            </a:r>
          </a:p>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Warangal offers several historical and architectural marvels.</a:t>
            </a:r>
          </a:p>
          <a:p>
            <a:pPr marL="311150" lvl="0" indent="-171450" rtl="0">
              <a:spcBef>
                <a:spcPts val="1000"/>
              </a:spcBef>
              <a:spcAft>
                <a:spcPts val="0"/>
              </a:spcAft>
              <a:buSzPts val="1400"/>
              <a:buFont typeface="Wingdings" panose="05000000000000000000" pitchFamily="2" charset="2"/>
              <a:buChar char="ü"/>
            </a:pPr>
            <a:endParaRPr lang="en-US" sz="1100" b="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2D715521-55B0-6628-F0AF-6E40711B4E4A}"/>
              </a:ext>
            </a:extLst>
          </p:cNvPr>
          <p:cNvPicPr>
            <a:picLocks noChangeAspect="1"/>
          </p:cNvPicPr>
          <p:nvPr/>
        </p:nvPicPr>
        <p:blipFill rotWithShape="1">
          <a:blip r:embed="rId3"/>
          <a:srcRect l="970" t="3475" r="-1"/>
          <a:stretch/>
        </p:blipFill>
        <p:spPr>
          <a:xfrm>
            <a:off x="564995" y="1761893"/>
            <a:ext cx="5810968" cy="2471562"/>
          </a:xfrm>
          <a:prstGeom prst="roundRect">
            <a:avLst>
              <a:gd name="adj" fmla="val 8594"/>
            </a:avLst>
          </a:prstGeom>
          <a:solidFill>
            <a:srgbClr val="FFFFFF">
              <a:shade val="85000"/>
            </a:srgbClr>
          </a:solidFill>
          <a:ln>
            <a:noFill/>
          </a:ln>
          <a:effectLst/>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2" name="Google Shape;1289;p36">
            <a:extLst>
              <a:ext uri="{FF2B5EF4-FFF2-40B4-BE49-F238E27FC236}">
                <a16:creationId xmlns:a16="http://schemas.microsoft.com/office/drawing/2014/main" id="{FCF8F0F5-FB1B-0E58-B74B-238654419DF8}"/>
              </a:ext>
            </a:extLst>
          </p:cNvPr>
          <p:cNvSpPr txBox="1">
            <a:spLocks noGrp="1"/>
          </p:cNvSpPr>
          <p:nvPr>
            <p:ph type="subTitle" idx="1"/>
          </p:nvPr>
        </p:nvSpPr>
        <p:spPr>
          <a:xfrm>
            <a:off x="694164" y="3098800"/>
            <a:ext cx="7755672" cy="1688011"/>
          </a:xfrm>
          <a:prstGeom prst="rect">
            <a:avLst/>
          </a:prstGeom>
        </p:spPr>
        <p:txBody>
          <a:bodyPr spcFirstLastPara="1" wrap="square" lIns="91425" tIns="91425" rIns="91425" bIns="91425" anchor="t" anchorCtr="0">
            <a:noAutofit/>
          </a:bodyPr>
          <a:lstStyle/>
          <a:p>
            <a:pPr marL="311150" lvl="0" indent="-171450" algn="just" rtl="0">
              <a:spcBef>
                <a:spcPts val="1000"/>
              </a:spcBef>
              <a:spcAft>
                <a:spcPts val="0"/>
              </a:spcAft>
              <a:buSzPts val="1400"/>
              <a:buFont typeface="Wingdings" panose="05000000000000000000" pitchFamily="2" charset="2"/>
              <a:buChar char="ü"/>
            </a:pPr>
            <a:r>
              <a:rPr lang="en-US" sz="1100" dirty="0" err="1"/>
              <a:t>Mancherial</a:t>
            </a:r>
            <a:r>
              <a:rPr lang="en-US" sz="1100" dirty="0"/>
              <a:t> has strong contributions from coal mining and diverse industrial development, along with a </a:t>
            </a:r>
            <a:r>
              <a:rPr lang="en-US" sz="1100" dirty="0" err="1"/>
              <a:t>favourable</a:t>
            </a:r>
            <a:r>
              <a:rPr lang="en-US" sz="1100" dirty="0"/>
              <a:t> climate for agriculture and significant infrastructure</a:t>
            </a:r>
          </a:p>
          <a:p>
            <a:pPr marL="311150" lvl="0" indent="-171450" algn="just" rtl="0">
              <a:spcBef>
                <a:spcPts val="1000"/>
              </a:spcBef>
              <a:spcAft>
                <a:spcPts val="0"/>
              </a:spcAft>
              <a:buSzPts val="1400"/>
              <a:buFont typeface="Wingdings" panose="05000000000000000000" pitchFamily="2" charset="2"/>
              <a:buChar char="ü"/>
            </a:pPr>
            <a:r>
              <a:rPr lang="en-US" sz="1100" dirty="0"/>
              <a:t>Warangal (urban) has a low CAGR due to limited industrial growth, low agriculture output, inadequate infrastructure, and low tourist footfall.</a:t>
            </a:r>
          </a:p>
          <a:p>
            <a:pPr marL="311150" lvl="0" indent="-171450" algn="just" rtl="0">
              <a:spcBef>
                <a:spcPts val="1000"/>
              </a:spcBef>
              <a:spcAft>
                <a:spcPts val="0"/>
              </a:spcAft>
              <a:buSzPts val="1400"/>
              <a:buFont typeface="Wingdings" panose="05000000000000000000" pitchFamily="2" charset="2"/>
              <a:buChar char="ü"/>
            </a:pPr>
            <a:r>
              <a:rPr lang="en-US" sz="1100" dirty="0"/>
              <a:t>Karimnagar has a low CAGR due to heavy dependence on agriculture, limited industrial development, inadequate infrastructure facilities, political instability, and limited tourism potential.</a:t>
            </a:r>
          </a:p>
        </p:txBody>
      </p:sp>
      <p:pic>
        <p:nvPicPr>
          <p:cNvPr id="6" name="Picture 5">
            <a:extLst>
              <a:ext uri="{FF2B5EF4-FFF2-40B4-BE49-F238E27FC236}">
                <a16:creationId xmlns:a16="http://schemas.microsoft.com/office/drawing/2014/main" id="{877E4CD6-0B57-74F0-F0B8-1542F46900EA}"/>
              </a:ext>
            </a:extLst>
          </p:cNvPr>
          <p:cNvPicPr>
            <a:picLocks noChangeAspect="1"/>
          </p:cNvPicPr>
          <p:nvPr/>
        </p:nvPicPr>
        <p:blipFill rotWithShape="1">
          <a:blip r:embed="rId3"/>
          <a:srcRect l="1938"/>
          <a:stretch/>
        </p:blipFill>
        <p:spPr>
          <a:xfrm>
            <a:off x="4975984" y="631922"/>
            <a:ext cx="2705218" cy="2263336"/>
          </a:xfrm>
          <a:prstGeom prst="roundRect">
            <a:avLst>
              <a:gd name="adj" fmla="val 8594"/>
            </a:avLst>
          </a:prstGeom>
          <a:solidFill>
            <a:srgbClr val="FFFFFF">
              <a:shade val="85000"/>
            </a:srgbClr>
          </a:solidFill>
          <a:ln>
            <a:noFill/>
          </a:ln>
          <a:effectLst/>
        </p:spPr>
      </p:pic>
      <p:pic>
        <p:nvPicPr>
          <p:cNvPr id="8" name="Picture 7">
            <a:extLst>
              <a:ext uri="{FF2B5EF4-FFF2-40B4-BE49-F238E27FC236}">
                <a16:creationId xmlns:a16="http://schemas.microsoft.com/office/drawing/2014/main" id="{52B2DB8A-804B-1BC4-4BF9-5ECA099D9DA1}"/>
              </a:ext>
            </a:extLst>
          </p:cNvPr>
          <p:cNvPicPr>
            <a:picLocks noChangeAspect="1"/>
          </p:cNvPicPr>
          <p:nvPr/>
        </p:nvPicPr>
        <p:blipFill rotWithShape="1">
          <a:blip r:embed="rId4"/>
          <a:srcRect l="2163" r="1896"/>
          <a:stretch/>
        </p:blipFill>
        <p:spPr>
          <a:xfrm>
            <a:off x="1462800" y="631922"/>
            <a:ext cx="2705218" cy="2263336"/>
          </a:xfrm>
          <a:prstGeom prst="roundRect">
            <a:avLst>
              <a:gd name="adj" fmla="val 8594"/>
            </a:avLst>
          </a:prstGeom>
          <a:solidFill>
            <a:srgbClr val="FFFFFF">
              <a:shade val="85000"/>
            </a:srgbClr>
          </a:solidFill>
          <a:ln>
            <a:noFill/>
          </a:ln>
          <a:effectLst/>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7" name="Google Shape;1727;p40"/>
          <p:cNvSpPr txBox="1">
            <a:spLocks noGrp="1"/>
          </p:cNvSpPr>
          <p:nvPr>
            <p:ph type="title"/>
          </p:nvPr>
        </p:nvSpPr>
        <p:spPr>
          <a:xfrm>
            <a:off x="720000" y="445024"/>
            <a:ext cx="7704000" cy="1096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Understanding the Trends and Insights of Foreign Tourists in Telangana</a:t>
            </a:r>
            <a:endParaRPr sz="3000" dirty="0"/>
          </a:p>
        </p:txBody>
      </p:sp>
      <p:pic>
        <p:nvPicPr>
          <p:cNvPr id="4" name="Picture 3">
            <a:extLst>
              <a:ext uri="{FF2B5EF4-FFF2-40B4-BE49-F238E27FC236}">
                <a16:creationId xmlns:a16="http://schemas.microsoft.com/office/drawing/2014/main" id="{BD511069-1FDB-500A-CE2E-D8A034DD5514}"/>
              </a:ext>
            </a:extLst>
          </p:cNvPr>
          <p:cNvPicPr>
            <a:picLocks noChangeAspect="1"/>
          </p:cNvPicPr>
          <p:nvPr/>
        </p:nvPicPr>
        <p:blipFill rotWithShape="1">
          <a:blip r:embed="rId3"/>
          <a:srcRect l="1176" t="3952" r="525" b="1612"/>
          <a:stretch/>
        </p:blipFill>
        <p:spPr>
          <a:xfrm>
            <a:off x="720000" y="1720435"/>
            <a:ext cx="5753100" cy="2461260"/>
          </a:xfrm>
          <a:prstGeom prst="roundRect">
            <a:avLst>
              <a:gd name="adj" fmla="val 8594"/>
            </a:avLst>
          </a:prstGeom>
          <a:solidFill>
            <a:srgbClr val="FFFFFF">
              <a:shade val="85000"/>
            </a:srgbClr>
          </a:solidFill>
          <a:ln>
            <a:noFill/>
          </a:ln>
          <a:effectLst/>
        </p:spPr>
      </p:pic>
      <p:sp>
        <p:nvSpPr>
          <p:cNvPr id="5" name="Google Shape;1289;p36">
            <a:extLst>
              <a:ext uri="{FF2B5EF4-FFF2-40B4-BE49-F238E27FC236}">
                <a16:creationId xmlns:a16="http://schemas.microsoft.com/office/drawing/2014/main" id="{1009098C-42D3-A292-0EC2-B5F1A12C00C3}"/>
              </a:ext>
            </a:extLst>
          </p:cNvPr>
          <p:cNvSpPr txBox="1">
            <a:spLocks noGrp="1"/>
          </p:cNvSpPr>
          <p:nvPr>
            <p:ph type="subTitle" idx="1"/>
          </p:nvPr>
        </p:nvSpPr>
        <p:spPr>
          <a:xfrm>
            <a:off x="6600408" y="1541749"/>
            <a:ext cx="2357737" cy="3323949"/>
          </a:xfrm>
          <a:prstGeom prst="rect">
            <a:avLst/>
          </a:prstGeom>
        </p:spPr>
        <p:txBody>
          <a:bodyPr spcFirstLastPara="1" wrap="square" lIns="91425" tIns="91425" rIns="91425" bIns="91425" anchor="t" anchorCtr="0">
            <a:noAutofit/>
          </a:bodyPr>
          <a:lstStyle/>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Hyderabad is a popular destination for foreign visitors due to its rich history, culture, and being a hub for business and IT companies.</a:t>
            </a:r>
          </a:p>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Warangal offers several historical and architectural marvels.</a:t>
            </a:r>
          </a:p>
          <a:p>
            <a:pPr marL="311150" lvl="0" indent="-171450" rtl="0">
              <a:spcBef>
                <a:spcPts val="1000"/>
              </a:spcBef>
              <a:spcAft>
                <a:spcPts val="0"/>
              </a:spcAft>
              <a:buSzPts val="1400"/>
              <a:buFont typeface="Wingdings" panose="05000000000000000000" pitchFamily="2" charset="2"/>
              <a:buChar char="ü"/>
            </a:pPr>
            <a:r>
              <a:rPr lang="en-US" sz="1100" b="0" dirty="0">
                <a:latin typeface="Lato" panose="020F0502020204030203" pitchFamily="34" charset="0"/>
                <a:ea typeface="Lato" panose="020F0502020204030203" pitchFamily="34" charset="0"/>
                <a:cs typeface="Lato" panose="020F0502020204030203" pitchFamily="34" charset="0"/>
              </a:rPr>
              <a:t>Mahbubnagar has several tourist attractions, such as the </a:t>
            </a:r>
            <a:r>
              <a:rPr lang="en-US" sz="1100" b="0" dirty="0" err="1">
                <a:latin typeface="Lato" panose="020F0502020204030203" pitchFamily="34" charset="0"/>
                <a:ea typeface="Lato" panose="020F0502020204030203" pitchFamily="34" charset="0"/>
                <a:cs typeface="Lato" panose="020F0502020204030203" pitchFamily="34" charset="0"/>
              </a:rPr>
              <a:t>Koilsagar</a:t>
            </a:r>
            <a:r>
              <a:rPr lang="en-US" sz="1100" b="0" dirty="0">
                <a:latin typeface="Lato" panose="020F0502020204030203" pitchFamily="34" charset="0"/>
                <a:ea typeface="Lato" panose="020F0502020204030203" pitchFamily="34" charset="0"/>
                <a:cs typeface="Lato" panose="020F0502020204030203" pitchFamily="34" charset="0"/>
              </a:rPr>
              <a:t> Dam, the </a:t>
            </a:r>
            <a:r>
              <a:rPr lang="en-US" sz="1100" b="0" dirty="0" err="1">
                <a:latin typeface="Lato" panose="020F0502020204030203" pitchFamily="34" charset="0"/>
                <a:ea typeface="Lato" panose="020F0502020204030203" pitchFamily="34" charset="0"/>
                <a:cs typeface="Lato" panose="020F0502020204030203" pitchFamily="34" charset="0"/>
              </a:rPr>
              <a:t>Kollapur</a:t>
            </a:r>
            <a:r>
              <a:rPr lang="en-US" sz="1100" b="0" dirty="0">
                <a:latin typeface="Lato" panose="020F0502020204030203" pitchFamily="34" charset="0"/>
                <a:ea typeface="Lato" panose="020F0502020204030203" pitchFamily="34" charset="0"/>
                <a:cs typeface="Lato" panose="020F0502020204030203" pitchFamily="34" charset="0"/>
              </a:rPr>
              <a:t> Palace, and the </a:t>
            </a:r>
            <a:r>
              <a:rPr lang="en-US" sz="1100" b="0" dirty="0" err="1">
                <a:latin typeface="Lato" panose="020F0502020204030203" pitchFamily="34" charset="0"/>
                <a:ea typeface="Lato" panose="020F0502020204030203" pitchFamily="34" charset="0"/>
                <a:cs typeface="Lato" panose="020F0502020204030203" pitchFamily="34" charset="0"/>
              </a:rPr>
              <a:t>Alampur</a:t>
            </a:r>
            <a:r>
              <a:rPr lang="en-US" sz="1100" b="0" dirty="0">
                <a:latin typeface="Lato" panose="020F0502020204030203" pitchFamily="34" charset="0"/>
                <a:ea typeface="Lato" panose="020F0502020204030203" pitchFamily="34" charset="0"/>
                <a:cs typeface="Lato" panose="020F0502020204030203" pitchFamily="34" charset="0"/>
              </a:rPr>
              <a:t> </a:t>
            </a:r>
            <a:r>
              <a:rPr lang="en-US" sz="1100" b="0" dirty="0" err="1">
                <a:latin typeface="Lato" panose="020F0502020204030203" pitchFamily="34" charset="0"/>
                <a:ea typeface="Lato" panose="020F0502020204030203" pitchFamily="34" charset="0"/>
                <a:cs typeface="Lato" panose="020F0502020204030203" pitchFamily="34" charset="0"/>
              </a:rPr>
              <a:t>Jogulamba</a:t>
            </a:r>
            <a:r>
              <a:rPr lang="en-US" sz="1100" b="0" dirty="0">
                <a:latin typeface="Lato" panose="020F0502020204030203" pitchFamily="34" charset="0"/>
                <a:ea typeface="Lato" panose="020F0502020204030203" pitchFamily="34" charset="0"/>
                <a:cs typeface="Lato" panose="020F0502020204030203" pitchFamily="34" charset="0"/>
              </a:rPr>
              <a:t> Temple.</a:t>
            </a:r>
          </a:p>
        </p:txBody>
      </p:sp>
    </p:spTree>
    <p:extLst>
      <p:ext uri="{BB962C8B-B14F-4D97-AF65-F5344CB8AC3E}">
        <p14:creationId xmlns:p14="http://schemas.microsoft.com/office/powerpoint/2010/main" val="957647102"/>
      </p:ext>
    </p:extLst>
  </p:cSld>
  <p:clrMapOvr>
    <a:masterClrMapping/>
  </p:clrMapOvr>
  <p:transition spd="slow">
    <p:cover/>
  </p:transition>
</p:sld>
</file>

<file path=ppt/theme/theme1.xml><?xml version="1.0" encoding="utf-8"?>
<a:theme xmlns:a="http://schemas.openxmlformats.org/drawingml/2006/main" name="Subway Use Promotion Campaign by Slidesgo">
  <a:themeElements>
    <a:clrScheme name="Simple Light">
      <a:dk1>
        <a:srgbClr val="2B3247"/>
      </a:dk1>
      <a:lt1>
        <a:srgbClr val="5078A3"/>
      </a:lt1>
      <a:dk2>
        <a:srgbClr val="FF5555"/>
      </a:dk2>
      <a:lt2>
        <a:srgbClr val="EEEEEE"/>
      </a:lt2>
      <a:accent1>
        <a:srgbClr val="E079D7"/>
      </a:accent1>
      <a:accent2>
        <a:srgbClr val="F3A25C"/>
      </a:accent2>
      <a:accent3>
        <a:srgbClr val="61B5BC"/>
      </a:accent3>
      <a:accent4>
        <a:srgbClr val="5964C7"/>
      </a:accent4>
      <a:accent5>
        <a:srgbClr val="9CBFD9"/>
      </a:accent5>
      <a:accent6>
        <a:srgbClr val="FFFFFF"/>
      </a:accent6>
      <a:hlink>
        <a:srgbClr val="EEEEE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9318</TotalTime>
  <Words>1224</Words>
  <Application>Microsoft Office PowerPoint</Application>
  <PresentationFormat>On-screen Show (16:9)</PresentationFormat>
  <Paragraphs>94</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Bebas Neue</vt:lpstr>
      <vt:lpstr>Lato</vt:lpstr>
      <vt:lpstr>Arial</vt:lpstr>
      <vt:lpstr>DM Sans</vt:lpstr>
      <vt:lpstr>Wingdings</vt:lpstr>
      <vt:lpstr>Subway Use Promotion Campaign by Slidesgo</vt:lpstr>
      <vt:lpstr>Provide Insights For Telangana Tourism Department</vt:lpstr>
      <vt:lpstr>Agenda</vt:lpstr>
      <vt:lpstr>Objective</vt:lpstr>
      <vt:lpstr>Overview</vt:lpstr>
      <vt:lpstr>Data</vt:lpstr>
      <vt:lpstr>Trends &amp; Insights</vt:lpstr>
      <vt:lpstr>Exploring the Domestic Tourism Landscape in Telangana</vt:lpstr>
      <vt:lpstr>PowerPoint Presentation</vt:lpstr>
      <vt:lpstr>Understanding the Trends and Insights of Foreign Tourists in Telangana</vt:lpstr>
      <vt:lpstr>PowerPoint Presentation</vt:lpstr>
      <vt:lpstr>Comparison Indicators</vt:lpstr>
      <vt:lpstr>Comparison Indicators</vt:lpstr>
      <vt:lpstr>Analyzing Hyderabad</vt:lpstr>
      <vt:lpstr>Analyzing Hyderabad</vt:lpstr>
      <vt:lpstr>PowerPoint Presentation</vt:lpstr>
      <vt:lpstr>PowerPoint Presentation</vt:lpstr>
      <vt:lpstr>PowerPoint Presentation</vt:lpstr>
      <vt:lpstr>Districts with highest potential</vt:lpstr>
      <vt:lpstr>Events that can be organised</vt:lpstr>
      <vt:lpstr>PowerPoint Presentation</vt:lpstr>
      <vt:lpstr>Dubai Tourism Model</vt:lpstr>
      <vt:lpstr>Strategy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Provide Insights For Telangana Tourism Department</dc:title>
  <cp:lastModifiedBy>arnav patnaik</cp:lastModifiedBy>
  <cp:revision>130</cp:revision>
  <dcterms:modified xsi:type="dcterms:W3CDTF">2023-05-12T10:18:46Z</dcterms:modified>
</cp:coreProperties>
</file>